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79" r:id="rId3"/>
    <p:sldId id="298" r:id="rId4"/>
    <p:sldId id="258" r:id="rId5"/>
    <p:sldId id="259" r:id="rId6"/>
    <p:sldId id="260" r:id="rId7"/>
    <p:sldId id="262" r:id="rId8"/>
    <p:sldId id="263" r:id="rId9"/>
    <p:sldId id="280" r:id="rId10"/>
    <p:sldId id="264" r:id="rId11"/>
    <p:sldId id="299" r:id="rId12"/>
    <p:sldId id="300" r:id="rId13"/>
    <p:sldId id="301" r:id="rId14"/>
    <p:sldId id="302" r:id="rId15"/>
    <p:sldId id="303" r:id="rId16"/>
    <p:sldId id="304" r:id="rId17"/>
    <p:sldId id="282" r:id="rId18"/>
    <p:sldId id="268" r:id="rId19"/>
    <p:sldId id="269" r:id="rId20"/>
    <p:sldId id="270" r:id="rId21"/>
    <p:sldId id="271" r:id="rId22"/>
    <p:sldId id="281" r:id="rId23"/>
    <p:sldId id="272" r:id="rId24"/>
    <p:sldId id="273" r:id="rId25"/>
    <p:sldId id="274" r:id="rId26"/>
    <p:sldId id="275" r:id="rId27"/>
    <p:sldId id="284" r:id="rId28"/>
    <p:sldId id="276" r:id="rId29"/>
    <p:sldId id="305" r:id="rId30"/>
    <p:sldId id="306" r:id="rId31"/>
    <p:sldId id="307" r:id="rId32"/>
    <p:sldId id="308" r:id="rId33"/>
    <p:sldId id="309" r:id="rId34"/>
    <p:sldId id="310" r:id="rId35"/>
    <p:sldId id="288" r:id="rId36"/>
    <p:sldId id="289" r:id="rId37"/>
    <p:sldId id="290" r:id="rId38"/>
    <p:sldId id="291" r:id="rId39"/>
    <p:sldId id="314" r:id="rId40"/>
    <p:sldId id="312" r:id="rId41"/>
    <p:sldId id="311" r:id="rId42"/>
    <p:sldId id="313" r:id="rId43"/>
    <p:sldId id="315" r:id="rId44"/>
    <p:sldId id="316" r:id="rId4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7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C9819-4DF2-4EC5-9345-273BB744BB1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9DD9A59-6A1E-4FE4-A432-94E1A86BCC40}">
      <dgm:prSet phldrT="[Текст]" custT="1"/>
      <dgm:spPr/>
      <dgm:t>
        <a:bodyPr/>
        <a:lstStyle/>
        <a:p>
          <a:r>
            <a:rPr lang="ru-RU" sz="2400" dirty="0" smtClean="0">
              <a:latin typeface="Times New Roman" panose="02020603050405020304" pitchFamily="18" charset="0"/>
              <a:cs typeface="Times New Roman" panose="02020603050405020304" pitchFamily="18" charset="0"/>
            </a:rPr>
            <a:t>Обязательное страхование</a:t>
          </a:r>
          <a:endParaRPr lang="ru-RU" sz="2400" dirty="0">
            <a:latin typeface="Times New Roman" panose="02020603050405020304" pitchFamily="18" charset="0"/>
            <a:cs typeface="Times New Roman" panose="02020603050405020304" pitchFamily="18" charset="0"/>
          </a:endParaRPr>
        </a:p>
      </dgm:t>
    </dgm:pt>
    <dgm:pt modelId="{8DC9BCA4-13AB-4347-B050-D32CAC4B8D2F}" type="parTrans" cxnId="{82FF4002-DD4C-4F28-ACAA-85539828570D}">
      <dgm:prSet/>
      <dgm:spPr/>
      <dgm:t>
        <a:bodyPr/>
        <a:lstStyle/>
        <a:p>
          <a:endParaRPr lang="ru-RU" sz="2400">
            <a:latin typeface="Times New Roman" panose="02020603050405020304" pitchFamily="18" charset="0"/>
            <a:cs typeface="Times New Roman" panose="02020603050405020304" pitchFamily="18" charset="0"/>
          </a:endParaRPr>
        </a:p>
      </dgm:t>
    </dgm:pt>
    <dgm:pt modelId="{B6249517-BDC3-45C1-9846-A738394A5605}" type="sibTrans" cxnId="{82FF4002-DD4C-4F28-ACAA-85539828570D}">
      <dgm:prSet/>
      <dgm:spPr/>
      <dgm:t>
        <a:bodyPr/>
        <a:lstStyle/>
        <a:p>
          <a:endParaRPr lang="ru-RU" sz="2400">
            <a:latin typeface="Times New Roman" panose="02020603050405020304" pitchFamily="18" charset="0"/>
            <a:cs typeface="Times New Roman" panose="02020603050405020304" pitchFamily="18" charset="0"/>
          </a:endParaRPr>
        </a:p>
      </dgm:t>
    </dgm:pt>
    <dgm:pt modelId="{CD0ED574-BB3D-465B-B07A-CA86BF10F39E}">
      <dgm:prSet phldrT="[Текст]" custT="1"/>
      <dgm:spPr/>
      <dgm:t>
        <a:bodyPr/>
        <a:lstStyle/>
        <a:p>
          <a:r>
            <a:rPr lang="ru-RU" sz="2400" dirty="0" smtClean="0">
              <a:latin typeface="Times New Roman" panose="02020603050405020304" pitchFamily="18" charset="0"/>
              <a:cs typeface="Times New Roman" panose="02020603050405020304" pitchFamily="18" charset="0"/>
            </a:rPr>
            <a:t>Обязательное медицинское страхование</a:t>
          </a:r>
          <a:endParaRPr lang="ru-RU" sz="2400" dirty="0">
            <a:latin typeface="Times New Roman" panose="02020603050405020304" pitchFamily="18" charset="0"/>
            <a:cs typeface="Times New Roman" panose="02020603050405020304" pitchFamily="18" charset="0"/>
          </a:endParaRPr>
        </a:p>
      </dgm:t>
    </dgm:pt>
    <dgm:pt modelId="{9DE97809-8547-4CFF-861C-CE1806FCB95D}" type="parTrans" cxnId="{85D795AB-6120-4AA7-BED2-5CE32AF428EC}">
      <dgm:prSet custT="1"/>
      <dgm:spPr/>
      <dgm:t>
        <a:bodyPr/>
        <a:lstStyle/>
        <a:p>
          <a:endParaRPr lang="ru-RU" sz="2400">
            <a:latin typeface="Times New Roman" panose="02020603050405020304" pitchFamily="18" charset="0"/>
            <a:cs typeface="Times New Roman" panose="02020603050405020304" pitchFamily="18" charset="0"/>
          </a:endParaRPr>
        </a:p>
      </dgm:t>
    </dgm:pt>
    <dgm:pt modelId="{E60046A5-F959-48D8-994E-13694ADA0A03}" type="sibTrans" cxnId="{85D795AB-6120-4AA7-BED2-5CE32AF428EC}">
      <dgm:prSet/>
      <dgm:spPr/>
      <dgm:t>
        <a:bodyPr/>
        <a:lstStyle/>
        <a:p>
          <a:endParaRPr lang="ru-RU" sz="2400">
            <a:latin typeface="Times New Roman" panose="02020603050405020304" pitchFamily="18" charset="0"/>
            <a:cs typeface="Times New Roman" panose="02020603050405020304" pitchFamily="18" charset="0"/>
          </a:endParaRPr>
        </a:p>
      </dgm:t>
    </dgm:pt>
    <dgm:pt modelId="{A18BB67A-34C0-402A-8404-74753E88CFCA}">
      <dgm:prSet phldrT="[Текст]" custT="1"/>
      <dgm:spPr/>
      <dgm:t>
        <a:bodyPr/>
        <a:lstStyle/>
        <a:p>
          <a:r>
            <a:rPr lang="ru-RU" sz="2400" dirty="0" smtClean="0">
              <a:latin typeface="Times New Roman" panose="02020603050405020304" pitchFamily="18" charset="0"/>
              <a:cs typeface="Times New Roman" panose="02020603050405020304" pitchFamily="18" charset="0"/>
            </a:rPr>
            <a:t>Обязательное страхование авто гражданской ответственности</a:t>
          </a:r>
          <a:endParaRPr lang="ru-RU" sz="2400" dirty="0">
            <a:latin typeface="Times New Roman" panose="02020603050405020304" pitchFamily="18" charset="0"/>
            <a:cs typeface="Times New Roman" panose="02020603050405020304" pitchFamily="18" charset="0"/>
          </a:endParaRPr>
        </a:p>
      </dgm:t>
    </dgm:pt>
    <dgm:pt modelId="{5AE0B72C-C2E8-4F09-A7B0-8C3236ADD68A}" type="parTrans" cxnId="{7E549459-5EA8-4A26-9B31-77D0BA355AFA}">
      <dgm:prSet custT="1"/>
      <dgm:spPr/>
      <dgm:t>
        <a:bodyPr/>
        <a:lstStyle/>
        <a:p>
          <a:endParaRPr lang="ru-RU" sz="2400">
            <a:latin typeface="Times New Roman" panose="02020603050405020304" pitchFamily="18" charset="0"/>
            <a:cs typeface="Times New Roman" panose="02020603050405020304" pitchFamily="18" charset="0"/>
          </a:endParaRPr>
        </a:p>
      </dgm:t>
    </dgm:pt>
    <dgm:pt modelId="{883EDC68-C849-4C35-8588-DA86B2E4024C}" type="sibTrans" cxnId="{7E549459-5EA8-4A26-9B31-77D0BA355AFA}">
      <dgm:prSet/>
      <dgm:spPr/>
      <dgm:t>
        <a:bodyPr/>
        <a:lstStyle/>
        <a:p>
          <a:endParaRPr lang="ru-RU" sz="2400">
            <a:latin typeface="Times New Roman" panose="02020603050405020304" pitchFamily="18" charset="0"/>
            <a:cs typeface="Times New Roman" panose="02020603050405020304" pitchFamily="18" charset="0"/>
          </a:endParaRPr>
        </a:p>
      </dgm:t>
    </dgm:pt>
    <dgm:pt modelId="{05734D31-5883-4E67-9AD3-C33C31C7BF4C}">
      <dgm:prSet phldrT="[Текст]" custT="1"/>
      <dgm:spPr/>
      <dgm:t>
        <a:bodyPr/>
        <a:lstStyle/>
        <a:p>
          <a:r>
            <a:rPr lang="ru-RU" sz="2400" dirty="0" smtClean="0">
              <a:latin typeface="Times New Roman" panose="02020603050405020304" pitchFamily="18" charset="0"/>
              <a:cs typeface="Times New Roman" panose="02020603050405020304" pitchFamily="18" charset="0"/>
            </a:rPr>
            <a:t>Страхование военнослужащих</a:t>
          </a:r>
          <a:endParaRPr lang="ru-RU" sz="2400" dirty="0">
            <a:latin typeface="Times New Roman" panose="02020603050405020304" pitchFamily="18" charset="0"/>
            <a:cs typeface="Times New Roman" panose="02020603050405020304" pitchFamily="18" charset="0"/>
          </a:endParaRPr>
        </a:p>
      </dgm:t>
    </dgm:pt>
    <dgm:pt modelId="{BFCF5E66-3CD9-48EF-8D9F-67D4F57C498B}" type="parTrans" cxnId="{F0DF0879-9140-4F2F-8A20-DAA410AE0320}">
      <dgm:prSet custT="1"/>
      <dgm:spPr/>
      <dgm:t>
        <a:bodyPr/>
        <a:lstStyle/>
        <a:p>
          <a:endParaRPr lang="ru-RU" sz="2400">
            <a:latin typeface="Times New Roman" panose="02020603050405020304" pitchFamily="18" charset="0"/>
            <a:cs typeface="Times New Roman" panose="02020603050405020304" pitchFamily="18" charset="0"/>
          </a:endParaRPr>
        </a:p>
      </dgm:t>
    </dgm:pt>
    <dgm:pt modelId="{4A3F8129-B523-42C0-949F-D05AA4513D81}" type="sibTrans" cxnId="{F0DF0879-9140-4F2F-8A20-DAA410AE0320}">
      <dgm:prSet/>
      <dgm:spPr/>
      <dgm:t>
        <a:bodyPr/>
        <a:lstStyle/>
        <a:p>
          <a:endParaRPr lang="ru-RU" sz="2400">
            <a:latin typeface="Times New Roman" panose="02020603050405020304" pitchFamily="18" charset="0"/>
            <a:cs typeface="Times New Roman" panose="02020603050405020304" pitchFamily="18" charset="0"/>
          </a:endParaRPr>
        </a:p>
      </dgm:t>
    </dgm:pt>
    <dgm:pt modelId="{37CFFDB2-E8DC-40E4-AA7C-8867AA815C8A}" type="pres">
      <dgm:prSet presAssocID="{3BFC9819-4DF2-4EC5-9345-273BB744BB10}" presName="Name0" presStyleCnt="0">
        <dgm:presLayoutVars>
          <dgm:chPref val="1"/>
          <dgm:dir/>
          <dgm:animOne val="branch"/>
          <dgm:animLvl val="lvl"/>
          <dgm:resizeHandles val="exact"/>
        </dgm:presLayoutVars>
      </dgm:prSet>
      <dgm:spPr/>
      <dgm:t>
        <a:bodyPr/>
        <a:lstStyle/>
        <a:p>
          <a:endParaRPr lang="ru-RU"/>
        </a:p>
      </dgm:t>
    </dgm:pt>
    <dgm:pt modelId="{FA72A126-B3FD-4A66-B241-74ACF805B4EB}" type="pres">
      <dgm:prSet presAssocID="{D9DD9A59-6A1E-4FE4-A432-94E1A86BCC40}" presName="root1" presStyleCnt="0"/>
      <dgm:spPr/>
    </dgm:pt>
    <dgm:pt modelId="{5A4BC166-DA62-4AD5-B35B-1C2E4395B878}" type="pres">
      <dgm:prSet presAssocID="{D9DD9A59-6A1E-4FE4-A432-94E1A86BCC40}" presName="LevelOneTextNode" presStyleLbl="node0" presStyleIdx="0" presStyleCnt="1">
        <dgm:presLayoutVars>
          <dgm:chPref val="3"/>
        </dgm:presLayoutVars>
      </dgm:prSet>
      <dgm:spPr/>
      <dgm:t>
        <a:bodyPr/>
        <a:lstStyle/>
        <a:p>
          <a:endParaRPr lang="ru-RU"/>
        </a:p>
      </dgm:t>
    </dgm:pt>
    <dgm:pt modelId="{5153F473-D388-4E95-9DA9-DCB4E989CE70}" type="pres">
      <dgm:prSet presAssocID="{D9DD9A59-6A1E-4FE4-A432-94E1A86BCC40}" presName="level2hierChild" presStyleCnt="0"/>
      <dgm:spPr/>
    </dgm:pt>
    <dgm:pt modelId="{D60C5C7E-F27B-48F6-BBE6-C51EEFAEDAC7}" type="pres">
      <dgm:prSet presAssocID="{9DE97809-8547-4CFF-861C-CE1806FCB95D}" presName="conn2-1" presStyleLbl="parChTrans1D2" presStyleIdx="0" presStyleCnt="3"/>
      <dgm:spPr/>
      <dgm:t>
        <a:bodyPr/>
        <a:lstStyle/>
        <a:p>
          <a:endParaRPr lang="ru-RU"/>
        </a:p>
      </dgm:t>
    </dgm:pt>
    <dgm:pt modelId="{49BFB22A-E693-4FCB-B688-A00E04644336}" type="pres">
      <dgm:prSet presAssocID="{9DE97809-8547-4CFF-861C-CE1806FCB95D}" presName="connTx" presStyleLbl="parChTrans1D2" presStyleIdx="0" presStyleCnt="3"/>
      <dgm:spPr/>
      <dgm:t>
        <a:bodyPr/>
        <a:lstStyle/>
        <a:p>
          <a:endParaRPr lang="ru-RU"/>
        </a:p>
      </dgm:t>
    </dgm:pt>
    <dgm:pt modelId="{CAAB022D-EEAE-46D0-A27F-891690BBD0ED}" type="pres">
      <dgm:prSet presAssocID="{CD0ED574-BB3D-465B-B07A-CA86BF10F39E}" presName="root2" presStyleCnt="0"/>
      <dgm:spPr/>
    </dgm:pt>
    <dgm:pt modelId="{F65DF557-9F8D-4C05-9B7B-C73561548E9A}" type="pres">
      <dgm:prSet presAssocID="{CD0ED574-BB3D-465B-B07A-CA86BF10F39E}" presName="LevelTwoTextNode" presStyleLbl="node2" presStyleIdx="0" presStyleCnt="3" custScaleX="132669" custLinFactNeighborX="687" custLinFactNeighborY="-81579">
        <dgm:presLayoutVars>
          <dgm:chPref val="3"/>
        </dgm:presLayoutVars>
      </dgm:prSet>
      <dgm:spPr/>
      <dgm:t>
        <a:bodyPr/>
        <a:lstStyle/>
        <a:p>
          <a:endParaRPr lang="ru-RU"/>
        </a:p>
      </dgm:t>
    </dgm:pt>
    <dgm:pt modelId="{9D71A116-A20E-4D1D-8307-3F5DF6BB653F}" type="pres">
      <dgm:prSet presAssocID="{CD0ED574-BB3D-465B-B07A-CA86BF10F39E}" presName="level3hierChild" presStyleCnt="0"/>
      <dgm:spPr/>
    </dgm:pt>
    <dgm:pt modelId="{BE2F2510-D050-4923-97DE-FE023108D9B0}" type="pres">
      <dgm:prSet presAssocID="{5AE0B72C-C2E8-4F09-A7B0-8C3236ADD68A}" presName="conn2-1" presStyleLbl="parChTrans1D2" presStyleIdx="1" presStyleCnt="3"/>
      <dgm:spPr/>
      <dgm:t>
        <a:bodyPr/>
        <a:lstStyle/>
        <a:p>
          <a:endParaRPr lang="ru-RU"/>
        </a:p>
      </dgm:t>
    </dgm:pt>
    <dgm:pt modelId="{597C962A-125C-49B3-995B-471814296AEC}" type="pres">
      <dgm:prSet presAssocID="{5AE0B72C-C2E8-4F09-A7B0-8C3236ADD68A}" presName="connTx" presStyleLbl="parChTrans1D2" presStyleIdx="1" presStyleCnt="3"/>
      <dgm:spPr/>
      <dgm:t>
        <a:bodyPr/>
        <a:lstStyle/>
        <a:p>
          <a:endParaRPr lang="ru-RU"/>
        </a:p>
      </dgm:t>
    </dgm:pt>
    <dgm:pt modelId="{0AC4B5B1-B7D8-4708-9951-1B8CE1AEADC3}" type="pres">
      <dgm:prSet presAssocID="{A18BB67A-34C0-402A-8404-74753E88CFCA}" presName="root2" presStyleCnt="0"/>
      <dgm:spPr/>
    </dgm:pt>
    <dgm:pt modelId="{1DE56649-7FDB-4187-AD57-B10D2896FE24}" type="pres">
      <dgm:prSet presAssocID="{A18BB67A-34C0-402A-8404-74753E88CFCA}" presName="LevelTwoTextNode" presStyleLbl="node2" presStyleIdx="1" presStyleCnt="3" custScaleX="132669" custLinFactNeighborX="687" custLinFactNeighborY="-94737">
        <dgm:presLayoutVars>
          <dgm:chPref val="3"/>
        </dgm:presLayoutVars>
      </dgm:prSet>
      <dgm:spPr/>
      <dgm:t>
        <a:bodyPr/>
        <a:lstStyle/>
        <a:p>
          <a:endParaRPr lang="ru-RU"/>
        </a:p>
      </dgm:t>
    </dgm:pt>
    <dgm:pt modelId="{BAA1B7AB-D5CA-4D73-8EA3-2E27148CCE3E}" type="pres">
      <dgm:prSet presAssocID="{A18BB67A-34C0-402A-8404-74753E88CFCA}" presName="level3hierChild" presStyleCnt="0"/>
      <dgm:spPr/>
    </dgm:pt>
    <dgm:pt modelId="{51ACF710-9272-486E-89C3-D649828EB7CA}" type="pres">
      <dgm:prSet presAssocID="{BFCF5E66-3CD9-48EF-8D9F-67D4F57C498B}" presName="conn2-1" presStyleLbl="parChTrans1D2" presStyleIdx="2" presStyleCnt="3"/>
      <dgm:spPr/>
      <dgm:t>
        <a:bodyPr/>
        <a:lstStyle/>
        <a:p>
          <a:endParaRPr lang="ru-RU"/>
        </a:p>
      </dgm:t>
    </dgm:pt>
    <dgm:pt modelId="{57638E13-215A-4C62-8C76-9E7A5BB03570}" type="pres">
      <dgm:prSet presAssocID="{BFCF5E66-3CD9-48EF-8D9F-67D4F57C498B}" presName="connTx" presStyleLbl="parChTrans1D2" presStyleIdx="2" presStyleCnt="3"/>
      <dgm:spPr/>
      <dgm:t>
        <a:bodyPr/>
        <a:lstStyle/>
        <a:p>
          <a:endParaRPr lang="ru-RU"/>
        </a:p>
      </dgm:t>
    </dgm:pt>
    <dgm:pt modelId="{A047BA1F-2290-4434-BF8C-6A285CF98F95}" type="pres">
      <dgm:prSet presAssocID="{05734D31-5883-4E67-9AD3-C33C31C7BF4C}" presName="root2" presStyleCnt="0"/>
      <dgm:spPr/>
    </dgm:pt>
    <dgm:pt modelId="{7DD23401-80D0-41A1-87FB-D8988303158C}" type="pres">
      <dgm:prSet presAssocID="{05734D31-5883-4E67-9AD3-C33C31C7BF4C}" presName="LevelTwoTextNode" presStyleLbl="node2" presStyleIdx="2" presStyleCnt="3" custScaleX="132669" custLinFactY="-14474" custLinFactNeighborX="687" custLinFactNeighborY="-100000">
        <dgm:presLayoutVars>
          <dgm:chPref val="3"/>
        </dgm:presLayoutVars>
      </dgm:prSet>
      <dgm:spPr/>
      <dgm:t>
        <a:bodyPr/>
        <a:lstStyle/>
        <a:p>
          <a:endParaRPr lang="ru-RU"/>
        </a:p>
      </dgm:t>
    </dgm:pt>
    <dgm:pt modelId="{97F7CB2D-26B5-46E1-B2B7-8DF377992E05}" type="pres">
      <dgm:prSet presAssocID="{05734D31-5883-4E67-9AD3-C33C31C7BF4C}" presName="level3hierChild" presStyleCnt="0"/>
      <dgm:spPr/>
    </dgm:pt>
  </dgm:ptLst>
  <dgm:cxnLst>
    <dgm:cxn modelId="{E03D9701-DE63-4699-B782-2D210592028C}" type="presOf" srcId="{5AE0B72C-C2E8-4F09-A7B0-8C3236ADD68A}" destId="{BE2F2510-D050-4923-97DE-FE023108D9B0}" srcOrd="0" destOrd="0" presId="urn:microsoft.com/office/officeart/2008/layout/HorizontalMultiLevelHierarchy"/>
    <dgm:cxn modelId="{8B870E59-3724-4143-A229-EE058AE4B46A}" type="presOf" srcId="{BFCF5E66-3CD9-48EF-8D9F-67D4F57C498B}" destId="{51ACF710-9272-486E-89C3-D649828EB7CA}" srcOrd="0" destOrd="0" presId="urn:microsoft.com/office/officeart/2008/layout/HorizontalMultiLevelHierarchy"/>
    <dgm:cxn modelId="{85D795AB-6120-4AA7-BED2-5CE32AF428EC}" srcId="{D9DD9A59-6A1E-4FE4-A432-94E1A86BCC40}" destId="{CD0ED574-BB3D-465B-B07A-CA86BF10F39E}" srcOrd="0" destOrd="0" parTransId="{9DE97809-8547-4CFF-861C-CE1806FCB95D}" sibTransId="{E60046A5-F959-48D8-994E-13694ADA0A03}"/>
    <dgm:cxn modelId="{14D5397B-3F81-4252-9249-F73A9E8EBC81}" type="presOf" srcId="{9DE97809-8547-4CFF-861C-CE1806FCB95D}" destId="{49BFB22A-E693-4FCB-B688-A00E04644336}" srcOrd="1" destOrd="0" presId="urn:microsoft.com/office/officeart/2008/layout/HorizontalMultiLevelHierarchy"/>
    <dgm:cxn modelId="{B18D3FE0-A4F9-4966-A12E-A555308F3E23}" type="presOf" srcId="{9DE97809-8547-4CFF-861C-CE1806FCB95D}" destId="{D60C5C7E-F27B-48F6-BBE6-C51EEFAEDAC7}" srcOrd="0" destOrd="0" presId="urn:microsoft.com/office/officeart/2008/layout/HorizontalMultiLevelHierarchy"/>
    <dgm:cxn modelId="{F0DF0879-9140-4F2F-8A20-DAA410AE0320}" srcId="{D9DD9A59-6A1E-4FE4-A432-94E1A86BCC40}" destId="{05734D31-5883-4E67-9AD3-C33C31C7BF4C}" srcOrd="2" destOrd="0" parTransId="{BFCF5E66-3CD9-48EF-8D9F-67D4F57C498B}" sibTransId="{4A3F8129-B523-42C0-949F-D05AA4513D81}"/>
    <dgm:cxn modelId="{7E549459-5EA8-4A26-9B31-77D0BA355AFA}" srcId="{D9DD9A59-6A1E-4FE4-A432-94E1A86BCC40}" destId="{A18BB67A-34C0-402A-8404-74753E88CFCA}" srcOrd="1" destOrd="0" parTransId="{5AE0B72C-C2E8-4F09-A7B0-8C3236ADD68A}" sibTransId="{883EDC68-C849-4C35-8588-DA86B2E4024C}"/>
    <dgm:cxn modelId="{82FF4002-DD4C-4F28-ACAA-85539828570D}" srcId="{3BFC9819-4DF2-4EC5-9345-273BB744BB10}" destId="{D9DD9A59-6A1E-4FE4-A432-94E1A86BCC40}" srcOrd="0" destOrd="0" parTransId="{8DC9BCA4-13AB-4347-B050-D32CAC4B8D2F}" sibTransId="{B6249517-BDC3-45C1-9846-A738394A5605}"/>
    <dgm:cxn modelId="{4BBD231A-4D01-495B-8FB9-CCE4B3FF81F8}" type="presOf" srcId="{D9DD9A59-6A1E-4FE4-A432-94E1A86BCC40}" destId="{5A4BC166-DA62-4AD5-B35B-1C2E4395B878}" srcOrd="0" destOrd="0" presId="urn:microsoft.com/office/officeart/2008/layout/HorizontalMultiLevelHierarchy"/>
    <dgm:cxn modelId="{D1CF4D50-12C4-4BC5-A557-343BACAFA0B8}" type="presOf" srcId="{3BFC9819-4DF2-4EC5-9345-273BB744BB10}" destId="{37CFFDB2-E8DC-40E4-AA7C-8867AA815C8A}" srcOrd="0" destOrd="0" presId="urn:microsoft.com/office/officeart/2008/layout/HorizontalMultiLevelHierarchy"/>
    <dgm:cxn modelId="{6F6F20C7-C93E-41E7-9A35-B2E445E903B6}" type="presOf" srcId="{5AE0B72C-C2E8-4F09-A7B0-8C3236ADD68A}" destId="{597C962A-125C-49B3-995B-471814296AEC}" srcOrd="1" destOrd="0" presId="urn:microsoft.com/office/officeart/2008/layout/HorizontalMultiLevelHierarchy"/>
    <dgm:cxn modelId="{6109B870-9DDC-41E1-B116-B3ACAB7E0C0B}" type="presOf" srcId="{05734D31-5883-4E67-9AD3-C33C31C7BF4C}" destId="{7DD23401-80D0-41A1-87FB-D8988303158C}" srcOrd="0" destOrd="0" presId="urn:microsoft.com/office/officeart/2008/layout/HorizontalMultiLevelHierarchy"/>
    <dgm:cxn modelId="{578BFA4B-1122-42B9-9556-3B3446DA1C2E}" type="presOf" srcId="{A18BB67A-34C0-402A-8404-74753E88CFCA}" destId="{1DE56649-7FDB-4187-AD57-B10D2896FE24}" srcOrd="0" destOrd="0" presId="urn:microsoft.com/office/officeart/2008/layout/HorizontalMultiLevelHierarchy"/>
    <dgm:cxn modelId="{83DF0C87-B781-43AE-B982-02FDF073620C}" type="presOf" srcId="{BFCF5E66-3CD9-48EF-8D9F-67D4F57C498B}" destId="{57638E13-215A-4C62-8C76-9E7A5BB03570}" srcOrd="1" destOrd="0" presId="urn:microsoft.com/office/officeart/2008/layout/HorizontalMultiLevelHierarchy"/>
    <dgm:cxn modelId="{5350799B-CF56-4CA1-8F9E-5184CC5C323E}" type="presOf" srcId="{CD0ED574-BB3D-465B-B07A-CA86BF10F39E}" destId="{F65DF557-9F8D-4C05-9B7B-C73561548E9A}" srcOrd="0" destOrd="0" presId="urn:microsoft.com/office/officeart/2008/layout/HorizontalMultiLevelHierarchy"/>
    <dgm:cxn modelId="{30B11CE7-C80D-4B59-A92A-F85A17666B9E}" type="presParOf" srcId="{37CFFDB2-E8DC-40E4-AA7C-8867AA815C8A}" destId="{FA72A126-B3FD-4A66-B241-74ACF805B4EB}" srcOrd="0" destOrd="0" presId="urn:microsoft.com/office/officeart/2008/layout/HorizontalMultiLevelHierarchy"/>
    <dgm:cxn modelId="{81F665B1-496E-4675-9CA9-926CC6B8D38A}" type="presParOf" srcId="{FA72A126-B3FD-4A66-B241-74ACF805B4EB}" destId="{5A4BC166-DA62-4AD5-B35B-1C2E4395B878}" srcOrd="0" destOrd="0" presId="urn:microsoft.com/office/officeart/2008/layout/HorizontalMultiLevelHierarchy"/>
    <dgm:cxn modelId="{7D51F512-0957-46D4-98C2-CD5D42CAAF46}" type="presParOf" srcId="{FA72A126-B3FD-4A66-B241-74ACF805B4EB}" destId="{5153F473-D388-4E95-9DA9-DCB4E989CE70}" srcOrd="1" destOrd="0" presId="urn:microsoft.com/office/officeart/2008/layout/HorizontalMultiLevelHierarchy"/>
    <dgm:cxn modelId="{AB0B4AEC-96EF-464A-A44B-118ABD39C064}" type="presParOf" srcId="{5153F473-D388-4E95-9DA9-DCB4E989CE70}" destId="{D60C5C7E-F27B-48F6-BBE6-C51EEFAEDAC7}" srcOrd="0" destOrd="0" presId="urn:microsoft.com/office/officeart/2008/layout/HorizontalMultiLevelHierarchy"/>
    <dgm:cxn modelId="{273F60DD-3F77-4A5F-9846-770E7E1D595D}" type="presParOf" srcId="{D60C5C7E-F27B-48F6-BBE6-C51EEFAEDAC7}" destId="{49BFB22A-E693-4FCB-B688-A00E04644336}" srcOrd="0" destOrd="0" presId="urn:microsoft.com/office/officeart/2008/layout/HorizontalMultiLevelHierarchy"/>
    <dgm:cxn modelId="{A74AAC4B-089B-4D7B-B73D-1F1AA1053A42}" type="presParOf" srcId="{5153F473-D388-4E95-9DA9-DCB4E989CE70}" destId="{CAAB022D-EEAE-46D0-A27F-891690BBD0ED}" srcOrd="1" destOrd="0" presId="urn:microsoft.com/office/officeart/2008/layout/HorizontalMultiLevelHierarchy"/>
    <dgm:cxn modelId="{8CCE5706-6369-4155-A2B5-BD7BD144C279}" type="presParOf" srcId="{CAAB022D-EEAE-46D0-A27F-891690BBD0ED}" destId="{F65DF557-9F8D-4C05-9B7B-C73561548E9A}" srcOrd="0" destOrd="0" presId="urn:microsoft.com/office/officeart/2008/layout/HorizontalMultiLevelHierarchy"/>
    <dgm:cxn modelId="{58FBDC10-AA5D-4894-AA8A-0012235DFCD9}" type="presParOf" srcId="{CAAB022D-EEAE-46D0-A27F-891690BBD0ED}" destId="{9D71A116-A20E-4D1D-8307-3F5DF6BB653F}" srcOrd="1" destOrd="0" presId="urn:microsoft.com/office/officeart/2008/layout/HorizontalMultiLevelHierarchy"/>
    <dgm:cxn modelId="{EEEA88FE-2A2A-4B65-B48A-8DD77499C889}" type="presParOf" srcId="{5153F473-D388-4E95-9DA9-DCB4E989CE70}" destId="{BE2F2510-D050-4923-97DE-FE023108D9B0}" srcOrd="2" destOrd="0" presId="urn:microsoft.com/office/officeart/2008/layout/HorizontalMultiLevelHierarchy"/>
    <dgm:cxn modelId="{9961C87D-EC82-481C-8ABC-1DD370DC0803}" type="presParOf" srcId="{BE2F2510-D050-4923-97DE-FE023108D9B0}" destId="{597C962A-125C-49B3-995B-471814296AEC}" srcOrd="0" destOrd="0" presId="urn:microsoft.com/office/officeart/2008/layout/HorizontalMultiLevelHierarchy"/>
    <dgm:cxn modelId="{2612ECD9-83A2-4414-9BD1-F1B204F11BCA}" type="presParOf" srcId="{5153F473-D388-4E95-9DA9-DCB4E989CE70}" destId="{0AC4B5B1-B7D8-4708-9951-1B8CE1AEADC3}" srcOrd="3" destOrd="0" presId="urn:microsoft.com/office/officeart/2008/layout/HorizontalMultiLevelHierarchy"/>
    <dgm:cxn modelId="{8F2E8323-53F8-44BD-A650-1C4F95D59B20}" type="presParOf" srcId="{0AC4B5B1-B7D8-4708-9951-1B8CE1AEADC3}" destId="{1DE56649-7FDB-4187-AD57-B10D2896FE24}" srcOrd="0" destOrd="0" presId="urn:microsoft.com/office/officeart/2008/layout/HorizontalMultiLevelHierarchy"/>
    <dgm:cxn modelId="{0E13DF60-9A97-4551-A42D-2BF492D9B112}" type="presParOf" srcId="{0AC4B5B1-B7D8-4708-9951-1B8CE1AEADC3}" destId="{BAA1B7AB-D5CA-4D73-8EA3-2E27148CCE3E}" srcOrd="1" destOrd="0" presId="urn:microsoft.com/office/officeart/2008/layout/HorizontalMultiLevelHierarchy"/>
    <dgm:cxn modelId="{E18DA7E6-334F-4E91-997E-25DA1957850F}" type="presParOf" srcId="{5153F473-D388-4E95-9DA9-DCB4E989CE70}" destId="{51ACF710-9272-486E-89C3-D649828EB7CA}" srcOrd="4" destOrd="0" presId="urn:microsoft.com/office/officeart/2008/layout/HorizontalMultiLevelHierarchy"/>
    <dgm:cxn modelId="{E097BA52-731A-44EC-B44D-ECA81E09E212}" type="presParOf" srcId="{51ACF710-9272-486E-89C3-D649828EB7CA}" destId="{57638E13-215A-4C62-8C76-9E7A5BB03570}" srcOrd="0" destOrd="0" presId="urn:microsoft.com/office/officeart/2008/layout/HorizontalMultiLevelHierarchy"/>
    <dgm:cxn modelId="{86484D64-46B4-412A-8C95-3D341EDD70B1}" type="presParOf" srcId="{5153F473-D388-4E95-9DA9-DCB4E989CE70}" destId="{A047BA1F-2290-4434-BF8C-6A285CF98F95}" srcOrd="5" destOrd="0" presId="urn:microsoft.com/office/officeart/2008/layout/HorizontalMultiLevelHierarchy"/>
    <dgm:cxn modelId="{7EBA3C8E-D94A-4A07-8FAD-6EF2F419A7C8}" type="presParOf" srcId="{A047BA1F-2290-4434-BF8C-6A285CF98F95}" destId="{7DD23401-80D0-41A1-87FB-D8988303158C}" srcOrd="0" destOrd="0" presId="urn:microsoft.com/office/officeart/2008/layout/HorizontalMultiLevelHierarchy"/>
    <dgm:cxn modelId="{33C6A56A-9D6E-4A0D-9A3C-3B673BFE289C}" type="presParOf" srcId="{A047BA1F-2290-4434-BF8C-6A285CF98F95}" destId="{97F7CB2D-26B5-46E1-B2B7-8DF377992E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FC9819-4DF2-4EC5-9345-273BB744BB10}"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D9DD9A59-6A1E-4FE4-A432-94E1A86BCC40}">
      <dgm:prSet phldrT="[Текст]"/>
      <dgm:spPr/>
      <dgm:t>
        <a:bodyPr/>
        <a:lstStyle/>
        <a:p>
          <a:r>
            <a:rPr lang="ru-RU" dirty="0" smtClean="0">
              <a:latin typeface="Times New Roman" panose="02020603050405020304" pitchFamily="18" charset="0"/>
              <a:cs typeface="Times New Roman" panose="02020603050405020304" pitchFamily="18" charset="0"/>
            </a:rPr>
            <a:t>Добровольное страхование</a:t>
          </a:r>
          <a:endParaRPr lang="ru-RU" dirty="0">
            <a:latin typeface="Times New Roman" panose="02020603050405020304" pitchFamily="18" charset="0"/>
            <a:cs typeface="Times New Roman" panose="02020603050405020304" pitchFamily="18" charset="0"/>
          </a:endParaRPr>
        </a:p>
      </dgm:t>
    </dgm:pt>
    <dgm:pt modelId="{8DC9BCA4-13AB-4347-B050-D32CAC4B8D2F}" type="parTrans" cxnId="{82FF4002-DD4C-4F28-ACAA-85539828570D}">
      <dgm:prSet/>
      <dgm:spPr/>
      <dgm:t>
        <a:bodyPr/>
        <a:lstStyle/>
        <a:p>
          <a:endParaRPr lang="ru-RU">
            <a:latin typeface="Times New Roman" panose="02020603050405020304" pitchFamily="18" charset="0"/>
            <a:cs typeface="Times New Roman" panose="02020603050405020304" pitchFamily="18" charset="0"/>
          </a:endParaRPr>
        </a:p>
      </dgm:t>
    </dgm:pt>
    <dgm:pt modelId="{B6249517-BDC3-45C1-9846-A738394A5605}" type="sibTrans" cxnId="{82FF4002-DD4C-4F28-ACAA-85539828570D}">
      <dgm:prSet/>
      <dgm:spPr/>
      <dgm:t>
        <a:bodyPr/>
        <a:lstStyle/>
        <a:p>
          <a:endParaRPr lang="ru-RU">
            <a:latin typeface="Times New Roman" panose="02020603050405020304" pitchFamily="18" charset="0"/>
            <a:cs typeface="Times New Roman" panose="02020603050405020304" pitchFamily="18" charset="0"/>
          </a:endParaRPr>
        </a:p>
      </dgm:t>
    </dgm:pt>
    <dgm:pt modelId="{CD0ED574-BB3D-465B-B07A-CA86BF10F39E}">
      <dgm:prSet phldrT="[Текст]"/>
      <dgm:spPr/>
      <dgm:t>
        <a:bodyPr/>
        <a:lstStyle/>
        <a:p>
          <a:r>
            <a:rPr lang="ru-RU" dirty="0" smtClean="0">
              <a:latin typeface="Times New Roman" panose="02020603050405020304" pitchFamily="18" charset="0"/>
              <a:cs typeface="Times New Roman" panose="02020603050405020304" pitchFamily="18" charset="0"/>
            </a:rPr>
            <a:t>КАСКО</a:t>
          </a:r>
          <a:endParaRPr lang="ru-RU" dirty="0">
            <a:latin typeface="Times New Roman" panose="02020603050405020304" pitchFamily="18" charset="0"/>
            <a:cs typeface="Times New Roman" panose="02020603050405020304" pitchFamily="18" charset="0"/>
          </a:endParaRPr>
        </a:p>
      </dgm:t>
    </dgm:pt>
    <dgm:pt modelId="{9DE97809-8547-4CFF-861C-CE1806FCB95D}" type="parTrans" cxnId="{85D795AB-6120-4AA7-BED2-5CE32AF428EC}">
      <dgm:prSet/>
      <dgm:spPr/>
      <dgm:t>
        <a:bodyPr/>
        <a:lstStyle/>
        <a:p>
          <a:endParaRPr lang="ru-RU">
            <a:latin typeface="Times New Roman" panose="02020603050405020304" pitchFamily="18" charset="0"/>
            <a:cs typeface="Times New Roman" panose="02020603050405020304" pitchFamily="18" charset="0"/>
          </a:endParaRPr>
        </a:p>
      </dgm:t>
    </dgm:pt>
    <dgm:pt modelId="{E60046A5-F959-48D8-994E-13694ADA0A03}" type="sibTrans" cxnId="{85D795AB-6120-4AA7-BED2-5CE32AF428EC}">
      <dgm:prSet/>
      <dgm:spPr/>
      <dgm:t>
        <a:bodyPr/>
        <a:lstStyle/>
        <a:p>
          <a:endParaRPr lang="ru-RU">
            <a:latin typeface="Times New Roman" panose="02020603050405020304" pitchFamily="18" charset="0"/>
            <a:cs typeface="Times New Roman" panose="02020603050405020304" pitchFamily="18" charset="0"/>
          </a:endParaRPr>
        </a:p>
      </dgm:t>
    </dgm:pt>
    <dgm:pt modelId="{A18BB67A-34C0-402A-8404-74753E88CFCA}">
      <dgm:prSet phldrT="[Текст]"/>
      <dgm:spPr/>
      <dgm:t>
        <a:bodyPr/>
        <a:lstStyle/>
        <a:p>
          <a:r>
            <a:rPr lang="ru-RU" dirty="0" smtClean="0">
              <a:latin typeface="Times New Roman" panose="02020603050405020304" pitchFamily="18" charset="0"/>
              <a:cs typeface="Times New Roman" panose="02020603050405020304" pitchFamily="18" charset="0"/>
            </a:rPr>
            <a:t>Добровольное медицинское страхование</a:t>
          </a:r>
          <a:endParaRPr lang="ru-RU" dirty="0">
            <a:latin typeface="Times New Roman" panose="02020603050405020304" pitchFamily="18" charset="0"/>
            <a:cs typeface="Times New Roman" panose="02020603050405020304" pitchFamily="18" charset="0"/>
          </a:endParaRPr>
        </a:p>
      </dgm:t>
    </dgm:pt>
    <dgm:pt modelId="{5AE0B72C-C2E8-4F09-A7B0-8C3236ADD68A}" type="parTrans" cxnId="{7E549459-5EA8-4A26-9B31-77D0BA355AFA}">
      <dgm:prSet/>
      <dgm:spPr/>
      <dgm:t>
        <a:bodyPr/>
        <a:lstStyle/>
        <a:p>
          <a:endParaRPr lang="ru-RU">
            <a:latin typeface="Times New Roman" panose="02020603050405020304" pitchFamily="18" charset="0"/>
            <a:cs typeface="Times New Roman" panose="02020603050405020304" pitchFamily="18" charset="0"/>
          </a:endParaRPr>
        </a:p>
      </dgm:t>
    </dgm:pt>
    <dgm:pt modelId="{883EDC68-C849-4C35-8588-DA86B2E4024C}" type="sibTrans" cxnId="{7E549459-5EA8-4A26-9B31-77D0BA355AFA}">
      <dgm:prSet/>
      <dgm:spPr/>
      <dgm:t>
        <a:bodyPr/>
        <a:lstStyle/>
        <a:p>
          <a:endParaRPr lang="ru-RU">
            <a:latin typeface="Times New Roman" panose="02020603050405020304" pitchFamily="18" charset="0"/>
            <a:cs typeface="Times New Roman" panose="02020603050405020304" pitchFamily="18" charset="0"/>
          </a:endParaRPr>
        </a:p>
      </dgm:t>
    </dgm:pt>
    <dgm:pt modelId="{05734D31-5883-4E67-9AD3-C33C31C7BF4C}">
      <dgm:prSet phldrT="[Текст]"/>
      <dgm:spPr/>
      <dgm:t>
        <a:bodyPr/>
        <a:lstStyle/>
        <a:p>
          <a:r>
            <a:rPr lang="ru-RU" dirty="0" smtClean="0">
              <a:latin typeface="Times New Roman" panose="02020603050405020304" pitchFamily="18" charset="0"/>
              <a:cs typeface="Times New Roman" panose="02020603050405020304" pitchFamily="18" charset="0"/>
            </a:rPr>
            <a:t>Страхование жизни</a:t>
          </a:r>
          <a:endParaRPr lang="ru-RU" dirty="0">
            <a:latin typeface="Times New Roman" panose="02020603050405020304" pitchFamily="18" charset="0"/>
            <a:cs typeface="Times New Roman" panose="02020603050405020304" pitchFamily="18" charset="0"/>
          </a:endParaRPr>
        </a:p>
      </dgm:t>
    </dgm:pt>
    <dgm:pt modelId="{BFCF5E66-3CD9-48EF-8D9F-67D4F57C498B}" type="parTrans" cxnId="{F0DF0879-9140-4F2F-8A20-DAA410AE0320}">
      <dgm:prSet/>
      <dgm:spPr/>
      <dgm:t>
        <a:bodyPr/>
        <a:lstStyle/>
        <a:p>
          <a:endParaRPr lang="ru-RU">
            <a:latin typeface="Times New Roman" panose="02020603050405020304" pitchFamily="18" charset="0"/>
            <a:cs typeface="Times New Roman" panose="02020603050405020304" pitchFamily="18" charset="0"/>
          </a:endParaRPr>
        </a:p>
      </dgm:t>
    </dgm:pt>
    <dgm:pt modelId="{4A3F8129-B523-42C0-949F-D05AA4513D81}" type="sibTrans" cxnId="{F0DF0879-9140-4F2F-8A20-DAA410AE0320}">
      <dgm:prSet/>
      <dgm:spPr/>
      <dgm:t>
        <a:bodyPr/>
        <a:lstStyle/>
        <a:p>
          <a:endParaRPr lang="ru-RU">
            <a:latin typeface="Times New Roman" panose="02020603050405020304" pitchFamily="18" charset="0"/>
            <a:cs typeface="Times New Roman" panose="02020603050405020304" pitchFamily="18" charset="0"/>
          </a:endParaRPr>
        </a:p>
      </dgm:t>
    </dgm:pt>
    <dgm:pt modelId="{37CFFDB2-E8DC-40E4-AA7C-8867AA815C8A}" type="pres">
      <dgm:prSet presAssocID="{3BFC9819-4DF2-4EC5-9345-273BB744BB10}" presName="Name0" presStyleCnt="0">
        <dgm:presLayoutVars>
          <dgm:chPref val="1"/>
          <dgm:dir/>
          <dgm:animOne val="branch"/>
          <dgm:animLvl val="lvl"/>
          <dgm:resizeHandles val="exact"/>
        </dgm:presLayoutVars>
      </dgm:prSet>
      <dgm:spPr/>
      <dgm:t>
        <a:bodyPr/>
        <a:lstStyle/>
        <a:p>
          <a:endParaRPr lang="ru-RU"/>
        </a:p>
      </dgm:t>
    </dgm:pt>
    <dgm:pt modelId="{FA72A126-B3FD-4A66-B241-74ACF805B4EB}" type="pres">
      <dgm:prSet presAssocID="{D9DD9A59-6A1E-4FE4-A432-94E1A86BCC40}" presName="root1" presStyleCnt="0"/>
      <dgm:spPr/>
    </dgm:pt>
    <dgm:pt modelId="{5A4BC166-DA62-4AD5-B35B-1C2E4395B878}" type="pres">
      <dgm:prSet presAssocID="{D9DD9A59-6A1E-4FE4-A432-94E1A86BCC40}" presName="LevelOneTextNode" presStyleLbl="node0" presStyleIdx="0" presStyleCnt="1">
        <dgm:presLayoutVars>
          <dgm:chPref val="3"/>
        </dgm:presLayoutVars>
      </dgm:prSet>
      <dgm:spPr/>
      <dgm:t>
        <a:bodyPr/>
        <a:lstStyle/>
        <a:p>
          <a:endParaRPr lang="ru-RU"/>
        </a:p>
      </dgm:t>
    </dgm:pt>
    <dgm:pt modelId="{5153F473-D388-4E95-9DA9-DCB4E989CE70}" type="pres">
      <dgm:prSet presAssocID="{D9DD9A59-6A1E-4FE4-A432-94E1A86BCC40}" presName="level2hierChild" presStyleCnt="0"/>
      <dgm:spPr/>
    </dgm:pt>
    <dgm:pt modelId="{D60C5C7E-F27B-48F6-BBE6-C51EEFAEDAC7}" type="pres">
      <dgm:prSet presAssocID="{9DE97809-8547-4CFF-861C-CE1806FCB95D}" presName="conn2-1" presStyleLbl="parChTrans1D2" presStyleIdx="0" presStyleCnt="3"/>
      <dgm:spPr/>
      <dgm:t>
        <a:bodyPr/>
        <a:lstStyle/>
        <a:p>
          <a:endParaRPr lang="ru-RU"/>
        </a:p>
      </dgm:t>
    </dgm:pt>
    <dgm:pt modelId="{49BFB22A-E693-4FCB-B688-A00E04644336}" type="pres">
      <dgm:prSet presAssocID="{9DE97809-8547-4CFF-861C-CE1806FCB95D}" presName="connTx" presStyleLbl="parChTrans1D2" presStyleIdx="0" presStyleCnt="3"/>
      <dgm:spPr/>
      <dgm:t>
        <a:bodyPr/>
        <a:lstStyle/>
        <a:p>
          <a:endParaRPr lang="ru-RU"/>
        </a:p>
      </dgm:t>
    </dgm:pt>
    <dgm:pt modelId="{CAAB022D-EEAE-46D0-A27F-891690BBD0ED}" type="pres">
      <dgm:prSet presAssocID="{CD0ED574-BB3D-465B-B07A-CA86BF10F39E}" presName="root2" presStyleCnt="0"/>
      <dgm:spPr/>
    </dgm:pt>
    <dgm:pt modelId="{F65DF557-9F8D-4C05-9B7B-C73561548E9A}" type="pres">
      <dgm:prSet presAssocID="{CD0ED574-BB3D-465B-B07A-CA86BF10F39E}" presName="LevelTwoTextNode" presStyleLbl="node2" presStyleIdx="0" presStyleCnt="3" custScaleX="132669" custScaleY="68422" custLinFactY="-22844" custLinFactNeighborX="-111" custLinFactNeighborY="-100000">
        <dgm:presLayoutVars>
          <dgm:chPref val="3"/>
        </dgm:presLayoutVars>
      </dgm:prSet>
      <dgm:spPr/>
      <dgm:t>
        <a:bodyPr/>
        <a:lstStyle/>
        <a:p>
          <a:endParaRPr lang="ru-RU"/>
        </a:p>
      </dgm:t>
    </dgm:pt>
    <dgm:pt modelId="{9D71A116-A20E-4D1D-8307-3F5DF6BB653F}" type="pres">
      <dgm:prSet presAssocID="{CD0ED574-BB3D-465B-B07A-CA86BF10F39E}" presName="level3hierChild" presStyleCnt="0"/>
      <dgm:spPr/>
    </dgm:pt>
    <dgm:pt modelId="{BE2F2510-D050-4923-97DE-FE023108D9B0}" type="pres">
      <dgm:prSet presAssocID="{5AE0B72C-C2E8-4F09-A7B0-8C3236ADD68A}" presName="conn2-1" presStyleLbl="parChTrans1D2" presStyleIdx="1" presStyleCnt="3"/>
      <dgm:spPr/>
      <dgm:t>
        <a:bodyPr/>
        <a:lstStyle/>
        <a:p>
          <a:endParaRPr lang="ru-RU"/>
        </a:p>
      </dgm:t>
    </dgm:pt>
    <dgm:pt modelId="{597C962A-125C-49B3-995B-471814296AEC}" type="pres">
      <dgm:prSet presAssocID="{5AE0B72C-C2E8-4F09-A7B0-8C3236ADD68A}" presName="connTx" presStyleLbl="parChTrans1D2" presStyleIdx="1" presStyleCnt="3"/>
      <dgm:spPr/>
      <dgm:t>
        <a:bodyPr/>
        <a:lstStyle/>
        <a:p>
          <a:endParaRPr lang="ru-RU"/>
        </a:p>
      </dgm:t>
    </dgm:pt>
    <dgm:pt modelId="{0AC4B5B1-B7D8-4708-9951-1B8CE1AEADC3}" type="pres">
      <dgm:prSet presAssocID="{A18BB67A-34C0-402A-8404-74753E88CFCA}" presName="root2" presStyleCnt="0"/>
      <dgm:spPr/>
    </dgm:pt>
    <dgm:pt modelId="{1DE56649-7FDB-4187-AD57-B10D2896FE24}" type="pres">
      <dgm:prSet presAssocID="{A18BB67A-34C0-402A-8404-74753E88CFCA}" presName="LevelTwoTextNode" presStyleLbl="node2" presStyleIdx="1" presStyleCnt="3" custScaleX="132669" custScaleY="71053" custLinFactY="-27489" custLinFactNeighborX="1461" custLinFactNeighborY="-100000">
        <dgm:presLayoutVars>
          <dgm:chPref val="3"/>
        </dgm:presLayoutVars>
      </dgm:prSet>
      <dgm:spPr/>
      <dgm:t>
        <a:bodyPr/>
        <a:lstStyle/>
        <a:p>
          <a:endParaRPr lang="ru-RU"/>
        </a:p>
      </dgm:t>
    </dgm:pt>
    <dgm:pt modelId="{BAA1B7AB-D5CA-4D73-8EA3-2E27148CCE3E}" type="pres">
      <dgm:prSet presAssocID="{A18BB67A-34C0-402A-8404-74753E88CFCA}" presName="level3hierChild" presStyleCnt="0"/>
      <dgm:spPr/>
    </dgm:pt>
    <dgm:pt modelId="{51ACF710-9272-486E-89C3-D649828EB7CA}" type="pres">
      <dgm:prSet presAssocID="{BFCF5E66-3CD9-48EF-8D9F-67D4F57C498B}" presName="conn2-1" presStyleLbl="parChTrans1D2" presStyleIdx="2" presStyleCnt="3"/>
      <dgm:spPr/>
      <dgm:t>
        <a:bodyPr/>
        <a:lstStyle/>
        <a:p>
          <a:endParaRPr lang="ru-RU"/>
        </a:p>
      </dgm:t>
    </dgm:pt>
    <dgm:pt modelId="{57638E13-215A-4C62-8C76-9E7A5BB03570}" type="pres">
      <dgm:prSet presAssocID="{BFCF5E66-3CD9-48EF-8D9F-67D4F57C498B}" presName="connTx" presStyleLbl="parChTrans1D2" presStyleIdx="2" presStyleCnt="3"/>
      <dgm:spPr/>
      <dgm:t>
        <a:bodyPr/>
        <a:lstStyle/>
        <a:p>
          <a:endParaRPr lang="ru-RU"/>
        </a:p>
      </dgm:t>
    </dgm:pt>
    <dgm:pt modelId="{A047BA1F-2290-4434-BF8C-6A285CF98F95}" type="pres">
      <dgm:prSet presAssocID="{05734D31-5883-4E67-9AD3-C33C31C7BF4C}" presName="root2" presStyleCnt="0"/>
      <dgm:spPr/>
    </dgm:pt>
    <dgm:pt modelId="{7DD23401-80D0-41A1-87FB-D8988303158C}" type="pres">
      <dgm:prSet presAssocID="{05734D31-5883-4E67-9AD3-C33C31C7BF4C}" presName="LevelTwoTextNode" presStyleLbl="node2" presStyleIdx="2" presStyleCnt="3" custScaleX="135329" custScaleY="65789" custLinFactY="-41107" custLinFactNeighborX="-111" custLinFactNeighborY="-100000">
        <dgm:presLayoutVars>
          <dgm:chPref val="3"/>
        </dgm:presLayoutVars>
      </dgm:prSet>
      <dgm:spPr/>
      <dgm:t>
        <a:bodyPr/>
        <a:lstStyle/>
        <a:p>
          <a:endParaRPr lang="ru-RU"/>
        </a:p>
      </dgm:t>
    </dgm:pt>
    <dgm:pt modelId="{97F7CB2D-26B5-46E1-B2B7-8DF377992E05}" type="pres">
      <dgm:prSet presAssocID="{05734D31-5883-4E67-9AD3-C33C31C7BF4C}" presName="level3hierChild" presStyleCnt="0"/>
      <dgm:spPr/>
    </dgm:pt>
  </dgm:ptLst>
  <dgm:cxnLst>
    <dgm:cxn modelId="{B4AC2204-0808-4910-B825-34EB525F9C88}" type="presOf" srcId="{A18BB67A-34C0-402A-8404-74753E88CFCA}" destId="{1DE56649-7FDB-4187-AD57-B10D2896FE24}" srcOrd="0" destOrd="0" presId="urn:microsoft.com/office/officeart/2008/layout/HorizontalMultiLevelHierarchy"/>
    <dgm:cxn modelId="{0E6D14F2-C87D-4FFC-A030-033F08407F86}" type="presOf" srcId="{9DE97809-8547-4CFF-861C-CE1806FCB95D}" destId="{D60C5C7E-F27B-48F6-BBE6-C51EEFAEDAC7}" srcOrd="0" destOrd="0" presId="urn:microsoft.com/office/officeart/2008/layout/HorizontalMultiLevelHierarchy"/>
    <dgm:cxn modelId="{0F8A364A-280F-4991-8D30-F5FCDA45BB9B}" type="presOf" srcId="{BFCF5E66-3CD9-48EF-8D9F-67D4F57C498B}" destId="{57638E13-215A-4C62-8C76-9E7A5BB03570}" srcOrd="1" destOrd="0" presId="urn:microsoft.com/office/officeart/2008/layout/HorizontalMultiLevelHierarchy"/>
    <dgm:cxn modelId="{85D795AB-6120-4AA7-BED2-5CE32AF428EC}" srcId="{D9DD9A59-6A1E-4FE4-A432-94E1A86BCC40}" destId="{CD0ED574-BB3D-465B-B07A-CA86BF10F39E}" srcOrd="0" destOrd="0" parTransId="{9DE97809-8547-4CFF-861C-CE1806FCB95D}" sibTransId="{E60046A5-F959-48D8-994E-13694ADA0A03}"/>
    <dgm:cxn modelId="{E03379D4-C5F0-456D-B5A2-B3222855CE41}" type="presOf" srcId="{5AE0B72C-C2E8-4F09-A7B0-8C3236ADD68A}" destId="{597C962A-125C-49B3-995B-471814296AEC}" srcOrd="1" destOrd="0" presId="urn:microsoft.com/office/officeart/2008/layout/HorizontalMultiLevelHierarchy"/>
    <dgm:cxn modelId="{6879CEDA-B414-429D-B8FE-7622DD6E5E17}" type="presOf" srcId="{5AE0B72C-C2E8-4F09-A7B0-8C3236ADD68A}" destId="{BE2F2510-D050-4923-97DE-FE023108D9B0}" srcOrd="0" destOrd="0" presId="urn:microsoft.com/office/officeart/2008/layout/HorizontalMultiLevelHierarchy"/>
    <dgm:cxn modelId="{41BAFC7F-9B5E-403B-B142-6371AAC2632D}" type="presOf" srcId="{3BFC9819-4DF2-4EC5-9345-273BB744BB10}" destId="{37CFFDB2-E8DC-40E4-AA7C-8867AA815C8A}" srcOrd="0" destOrd="0" presId="urn:microsoft.com/office/officeart/2008/layout/HorizontalMultiLevelHierarchy"/>
    <dgm:cxn modelId="{FBAD8435-18F0-4335-AA78-5E69B8AF0C14}" type="presOf" srcId="{BFCF5E66-3CD9-48EF-8D9F-67D4F57C498B}" destId="{51ACF710-9272-486E-89C3-D649828EB7CA}" srcOrd="0" destOrd="0" presId="urn:microsoft.com/office/officeart/2008/layout/HorizontalMultiLevelHierarchy"/>
    <dgm:cxn modelId="{F0DF0879-9140-4F2F-8A20-DAA410AE0320}" srcId="{D9DD9A59-6A1E-4FE4-A432-94E1A86BCC40}" destId="{05734D31-5883-4E67-9AD3-C33C31C7BF4C}" srcOrd="2" destOrd="0" parTransId="{BFCF5E66-3CD9-48EF-8D9F-67D4F57C498B}" sibTransId="{4A3F8129-B523-42C0-949F-D05AA4513D81}"/>
    <dgm:cxn modelId="{A491DCA3-ED2F-4EF4-8B94-F66924F37FBE}" type="presOf" srcId="{CD0ED574-BB3D-465B-B07A-CA86BF10F39E}" destId="{F65DF557-9F8D-4C05-9B7B-C73561548E9A}" srcOrd="0" destOrd="0" presId="urn:microsoft.com/office/officeart/2008/layout/HorizontalMultiLevelHierarchy"/>
    <dgm:cxn modelId="{7E549459-5EA8-4A26-9B31-77D0BA355AFA}" srcId="{D9DD9A59-6A1E-4FE4-A432-94E1A86BCC40}" destId="{A18BB67A-34C0-402A-8404-74753E88CFCA}" srcOrd="1" destOrd="0" parTransId="{5AE0B72C-C2E8-4F09-A7B0-8C3236ADD68A}" sibTransId="{883EDC68-C849-4C35-8588-DA86B2E4024C}"/>
    <dgm:cxn modelId="{82FF4002-DD4C-4F28-ACAA-85539828570D}" srcId="{3BFC9819-4DF2-4EC5-9345-273BB744BB10}" destId="{D9DD9A59-6A1E-4FE4-A432-94E1A86BCC40}" srcOrd="0" destOrd="0" parTransId="{8DC9BCA4-13AB-4347-B050-D32CAC4B8D2F}" sibTransId="{B6249517-BDC3-45C1-9846-A738394A5605}"/>
    <dgm:cxn modelId="{A39708BB-B7F5-40CB-B464-240EF79EC324}" type="presOf" srcId="{9DE97809-8547-4CFF-861C-CE1806FCB95D}" destId="{49BFB22A-E693-4FCB-B688-A00E04644336}" srcOrd="1" destOrd="0" presId="urn:microsoft.com/office/officeart/2008/layout/HorizontalMultiLevelHierarchy"/>
    <dgm:cxn modelId="{915BE657-11A1-4B71-B904-C47B01E3A18A}" type="presOf" srcId="{D9DD9A59-6A1E-4FE4-A432-94E1A86BCC40}" destId="{5A4BC166-DA62-4AD5-B35B-1C2E4395B878}" srcOrd="0" destOrd="0" presId="urn:microsoft.com/office/officeart/2008/layout/HorizontalMultiLevelHierarchy"/>
    <dgm:cxn modelId="{598A926A-D1B3-43A4-B232-0EFA4506D4EA}" type="presOf" srcId="{05734D31-5883-4E67-9AD3-C33C31C7BF4C}" destId="{7DD23401-80D0-41A1-87FB-D8988303158C}" srcOrd="0" destOrd="0" presId="urn:microsoft.com/office/officeart/2008/layout/HorizontalMultiLevelHierarchy"/>
    <dgm:cxn modelId="{E5639FBE-A420-441D-A04B-CA0D709D3E20}" type="presParOf" srcId="{37CFFDB2-E8DC-40E4-AA7C-8867AA815C8A}" destId="{FA72A126-B3FD-4A66-B241-74ACF805B4EB}" srcOrd="0" destOrd="0" presId="urn:microsoft.com/office/officeart/2008/layout/HorizontalMultiLevelHierarchy"/>
    <dgm:cxn modelId="{19CAA2AF-C4D3-4767-BF10-5D26809760D9}" type="presParOf" srcId="{FA72A126-B3FD-4A66-B241-74ACF805B4EB}" destId="{5A4BC166-DA62-4AD5-B35B-1C2E4395B878}" srcOrd="0" destOrd="0" presId="urn:microsoft.com/office/officeart/2008/layout/HorizontalMultiLevelHierarchy"/>
    <dgm:cxn modelId="{97DF2A2E-02D5-43DA-BA7A-A765AA1EDC48}" type="presParOf" srcId="{FA72A126-B3FD-4A66-B241-74ACF805B4EB}" destId="{5153F473-D388-4E95-9DA9-DCB4E989CE70}" srcOrd="1" destOrd="0" presId="urn:microsoft.com/office/officeart/2008/layout/HorizontalMultiLevelHierarchy"/>
    <dgm:cxn modelId="{21FDEF34-BE2E-463F-817C-0EC2CC2A2450}" type="presParOf" srcId="{5153F473-D388-4E95-9DA9-DCB4E989CE70}" destId="{D60C5C7E-F27B-48F6-BBE6-C51EEFAEDAC7}" srcOrd="0" destOrd="0" presId="urn:microsoft.com/office/officeart/2008/layout/HorizontalMultiLevelHierarchy"/>
    <dgm:cxn modelId="{3B2D4A51-0592-423C-AE3E-29BE55B51F2C}" type="presParOf" srcId="{D60C5C7E-F27B-48F6-BBE6-C51EEFAEDAC7}" destId="{49BFB22A-E693-4FCB-B688-A00E04644336}" srcOrd="0" destOrd="0" presId="urn:microsoft.com/office/officeart/2008/layout/HorizontalMultiLevelHierarchy"/>
    <dgm:cxn modelId="{363D977B-A2DC-4FED-8975-93EC3B8693F2}" type="presParOf" srcId="{5153F473-D388-4E95-9DA9-DCB4E989CE70}" destId="{CAAB022D-EEAE-46D0-A27F-891690BBD0ED}" srcOrd="1" destOrd="0" presId="urn:microsoft.com/office/officeart/2008/layout/HorizontalMultiLevelHierarchy"/>
    <dgm:cxn modelId="{D967502C-57FE-4CEB-999C-DA4018914FF8}" type="presParOf" srcId="{CAAB022D-EEAE-46D0-A27F-891690BBD0ED}" destId="{F65DF557-9F8D-4C05-9B7B-C73561548E9A}" srcOrd="0" destOrd="0" presId="urn:microsoft.com/office/officeart/2008/layout/HorizontalMultiLevelHierarchy"/>
    <dgm:cxn modelId="{E4F3B1F3-9900-4B92-BA3B-0C3335F66523}" type="presParOf" srcId="{CAAB022D-EEAE-46D0-A27F-891690BBD0ED}" destId="{9D71A116-A20E-4D1D-8307-3F5DF6BB653F}" srcOrd="1" destOrd="0" presId="urn:microsoft.com/office/officeart/2008/layout/HorizontalMultiLevelHierarchy"/>
    <dgm:cxn modelId="{407ADB62-2769-4915-9987-C16DF8EC9D87}" type="presParOf" srcId="{5153F473-D388-4E95-9DA9-DCB4E989CE70}" destId="{BE2F2510-D050-4923-97DE-FE023108D9B0}" srcOrd="2" destOrd="0" presId="urn:microsoft.com/office/officeart/2008/layout/HorizontalMultiLevelHierarchy"/>
    <dgm:cxn modelId="{9C4FFF36-5E22-4B88-9B50-86F95E8FCE24}" type="presParOf" srcId="{BE2F2510-D050-4923-97DE-FE023108D9B0}" destId="{597C962A-125C-49B3-995B-471814296AEC}" srcOrd="0" destOrd="0" presId="urn:microsoft.com/office/officeart/2008/layout/HorizontalMultiLevelHierarchy"/>
    <dgm:cxn modelId="{485A3417-E1AA-4DD9-A61A-D695DD70CFF8}" type="presParOf" srcId="{5153F473-D388-4E95-9DA9-DCB4E989CE70}" destId="{0AC4B5B1-B7D8-4708-9951-1B8CE1AEADC3}" srcOrd="3" destOrd="0" presId="urn:microsoft.com/office/officeart/2008/layout/HorizontalMultiLevelHierarchy"/>
    <dgm:cxn modelId="{9C716424-42D6-4437-B325-8C16FA1B98FE}" type="presParOf" srcId="{0AC4B5B1-B7D8-4708-9951-1B8CE1AEADC3}" destId="{1DE56649-7FDB-4187-AD57-B10D2896FE24}" srcOrd="0" destOrd="0" presId="urn:microsoft.com/office/officeart/2008/layout/HorizontalMultiLevelHierarchy"/>
    <dgm:cxn modelId="{D6267B1C-64F2-4134-88DE-2289CD52EF53}" type="presParOf" srcId="{0AC4B5B1-B7D8-4708-9951-1B8CE1AEADC3}" destId="{BAA1B7AB-D5CA-4D73-8EA3-2E27148CCE3E}" srcOrd="1" destOrd="0" presId="urn:microsoft.com/office/officeart/2008/layout/HorizontalMultiLevelHierarchy"/>
    <dgm:cxn modelId="{32948C67-4234-4839-89D7-8B4E4A9F0DD4}" type="presParOf" srcId="{5153F473-D388-4E95-9DA9-DCB4E989CE70}" destId="{51ACF710-9272-486E-89C3-D649828EB7CA}" srcOrd="4" destOrd="0" presId="urn:microsoft.com/office/officeart/2008/layout/HorizontalMultiLevelHierarchy"/>
    <dgm:cxn modelId="{66F6732C-2A82-4FFF-AD23-110FFF0527E8}" type="presParOf" srcId="{51ACF710-9272-486E-89C3-D649828EB7CA}" destId="{57638E13-215A-4C62-8C76-9E7A5BB03570}" srcOrd="0" destOrd="0" presId="urn:microsoft.com/office/officeart/2008/layout/HorizontalMultiLevelHierarchy"/>
    <dgm:cxn modelId="{F917926C-17A5-40B7-B758-AC18D7B8C523}" type="presParOf" srcId="{5153F473-D388-4E95-9DA9-DCB4E989CE70}" destId="{A047BA1F-2290-4434-BF8C-6A285CF98F95}" srcOrd="5" destOrd="0" presId="urn:microsoft.com/office/officeart/2008/layout/HorizontalMultiLevelHierarchy"/>
    <dgm:cxn modelId="{70AD8E22-5688-40F2-860D-D3DDB6B7E913}" type="presParOf" srcId="{A047BA1F-2290-4434-BF8C-6A285CF98F95}" destId="{7DD23401-80D0-41A1-87FB-D8988303158C}" srcOrd="0" destOrd="0" presId="urn:microsoft.com/office/officeart/2008/layout/HorizontalMultiLevelHierarchy"/>
    <dgm:cxn modelId="{6E5DE0A7-3A25-4D1C-8CC1-509FE3D1151B}" type="presParOf" srcId="{A047BA1F-2290-4434-BF8C-6A285CF98F95}" destId="{97F7CB2D-26B5-46E1-B2B7-8DF377992E05}"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F710-9272-486E-89C3-D649828EB7CA}">
      <dsp:nvSpPr>
        <dsp:cNvPr id="0" name=""/>
        <dsp:cNvSpPr/>
      </dsp:nvSpPr>
      <dsp:spPr>
        <a:xfrm>
          <a:off x="1983292" y="2880320"/>
          <a:ext cx="742669" cy="115209"/>
        </a:xfrm>
        <a:custGeom>
          <a:avLst/>
          <a:gdLst/>
          <a:ahLst/>
          <a:cxnLst/>
          <a:rect l="0" t="0" r="0" b="0"/>
          <a:pathLst>
            <a:path>
              <a:moveTo>
                <a:pt x="0" y="0"/>
              </a:moveTo>
              <a:lnTo>
                <a:pt x="371334" y="0"/>
              </a:lnTo>
              <a:lnTo>
                <a:pt x="371334" y="115209"/>
              </a:lnTo>
              <a:lnTo>
                <a:pt x="742669" y="11520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ru-RU" sz="2400" kern="1200">
            <a:latin typeface="Times New Roman" panose="02020603050405020304" pitchFamily="18" charset="0"/>
            <a:cs typeface="Times New Roman" panose="02020603050405020304" pitchFamily="18" charset="0"/>
          </a:endParaRPr>
        </a:p>
      </dsp:txBody>
      <dsp:txXfrm>
        <a:off x="2335838" y="2919135"/>
        <a:ext cx="37577" cy="37577"/>
      </dsp:txXfrm>
    </dsp:sp>
    <dsp:sp modelId="{BE2F2510-D050-4923-97DE-FE023108D9B0}">
      <dsp:nvSpPr>
        <dsp:cNvPr id="0" name=""/>
        <dsp:cNvSpPr/>
      </dsp:nvSpPr>
      <dsp:spPr>
        <a:xfrm>
          <a:off x="1983292" y="1843403"/>
          <a:ext cx="742669" cy="1036916"/>
        </a:xfrm>
        <a:custGeom>
          <a:avLst/>
          <a:gdLst/>
          <a:ahLst/>
          <a:cxnLst/>
          <a:rect l="0" t="0" r="0" b="0"/>
          <a:pathLst>
            <a:path>
              <a:moveTo>
                <a:pt x="0" y="1036916"/>
              </a:moveTo>
              <a:lnTo>
                <a:pt x="371334" y="1036916"/>
              </a:lnTo>
              <a:lnTo>
                <a:pt x="371334" y="0"/>
              </a:lnTo>
              <a:lnTo>
                <a:pt x="7426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ru-RU" sz="2400" kern="1200">
            <a:latin typeface="Times New Roman" panose="02020603050405020304" pitchFamily="18" charset="0"/>
            <a:cs typeface="Times New Roman" panose="02020603050405020304" pitchFamily="18" charset="0"/>
          </a:endParaRPr>
        </a:p>
      </dsp:txBody>
      <dsp:txXfrm>
        <a:off x="2322741" y="2329975"/>
        <a:ext cx="63772" cy="63772"/>
      </dsp:txXfrm>
    </dsp:sp>
    <dsp:sp modelId="{D60C5C7E-F27B-48F6-BBE6-C51EEFAEDAC7}">
      <dsp:nvSpPr>
        <dsp:cNvPr id="0" name=""/>
        <dsp:cNvSpPr/>
      </dsp:nvSpPr>
      <dsp:spPr>
        <a:xfrm>
          <a:off x="1983292" y="619268"/>
          <a:ext cx="742669" cy="2261051"/>
        </a:xfrm>
        <a:custGeom>
          <a:avLst/>
          <a:gdLst/>
          <a:ahLst/>
          <a:cxnLst/>
          <a:rect l="0" t="0" r="0" b="0"/>
          <a:pathLst>
            <a:path>
              <a:moveTo>
                <a:pt x="0" y="2261051"/>
              </a:moveTo>
              <a:lnTo>
                <a:pt x="371334" y="2261051"/>
              </a:lnTo>
              <a:lnTo>
                <a:pt x="371334" y="0"/>
              </a:lnTo>
              <a:lnTo>
                <a:pt x="7426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ct val="35000"/>
            </a:spcAft>
          </a:pPr>
          <a:endParaRPr lang="ru-RU" sz="2400" kern="1200">
            <a:latin typeface="Times New Roman" panose="02020603050405020304" pitchFamily="18" charset="0"/>
            <a:cs typeface="Times New Roman" panose="02020603050405020304" pitchFamily="18" charset="0"/>
          </a:endParaRPr>
        </a:p>
      </dsp:txBody>
      <dsp:txXfrm>
        <a:off x="2295130" y="1690296"/>
        <a:ext cx="118994" cy="118994"/>
      </dsp:txXfrm>
    </dsp:sp>
    <dsp:sp modelId="{5A4BC166-DA62-4AD5-B35B-1C2E4395B878}">
      <dsp:nvSpPr>
        <dsp:cNvPr id="0" name=""/>
        <dsp:cNvSpPr/>
      </dsp:nvSpPr>
      <dsp:spPr>
        <a:xfrm rot="16200000">
          <a:off x="-1444288" y="2333059"/>
          <a:ext cx="5760640" cy="10945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Обязательное страхование</a:t>
          </a:r>
          <a:endParaRPr lang="ru-RU" sz="2400" kern="1200" dirty="0">
            <a:latin typeface="Times New Roman" panose="02020603050405020304" pitchFamily="18" charset="0"/>
            <a:cs typeface="Times New Roman" panose="02020603050405020304" pitchFamily="18" charset="0"/>
          </a:endParaRPr>
        </a:p>
      </dsp:txBody>
      <dsp:txXfrm>
        <a:off x="-1444288" y="2333059"/>
        <a:ext cx="5760640" cy="1094521"/>
      </dsp:txXfrm>
    </dsp:sp>
    <dsp:sp modelId="{F65DF557-9F8D-4C05-9B7B-C73561548E9A}">
      <dsp:nvSpPr>
        <dsp:cNvPr id="0" name=""/>
        <dsp:cNvSpPr/>
      </dsp:nvSpPr>
      <dsp:spPr>
        <a:xfrm>
          <a:off x="2725962" y="72007"/>
          <a:ext cx="4762858" cy="10945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Обязательное медицинское страхование</a:t>
          </a:r>
          <a:endParaRPr lang="ru-RU" sz="2400" kern="1200" dirty="0">
            <a:latin typeface="Times New Roman" panose="02020603050405020304" pitchFamily="18" charset="0"/>
            <a:cs typeface="Times New Roman" panose="02020603050405020304" pitchFamily="18" charset="0"/>
          </a:endParaRPr>
        </a:p>
      </dsp:txBody>
      <dsp:txXfrm>
        <a:off x="2725962" y="72007"/>
        <a:ext cx="4762858" cy="1094521"/>
      </dsp:txXfrm>
    </dsp:sp>
    <dsp:sp modelId="{1DE56649-7FDB-4187-AD57-B10D2896FE24}">
      <dsp:nvSpPr>
        <dsp:cNvPr id="0" name=""/>
        <dsp:cNvSpPr/>
      </dsp:nvSpPr>
      <dsp:spPr>
        <a:xfrm>
          <a:off x="2725962" y="1296142"/>
          <a:ext cx="4762858" cy="10945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Обязательное страхование авто гражданской ответственности</a:t>
          </a:r>
          <a:endParaRPr lang="ru-RU" sz="2400" kern="1200" dirty="0">
            <a:latin typeface="Times New Roman" panose="02020603050405020304" pitchFamily="18" charset="0"/>
            <a:cs typeface="Times New Roman" panose="02020603050405020304" pitchFamily="18" charset="0"/>
          </a:endParaRPr>
        </a:p>
      </dsp:txBody>
      <dsp:txXfrm>
        <a:off x="2725962" y="1296142"/>
        <a:ext cx="4762858" cy="1094521"/>
      </dsp:txXfrm>
    </dsp:sp>
    <dsp:sp modelId="{7DD23401-80D0-41A1-87FB-D8988303158C}">
      <dsp:nvSpPr>
        <dsp:cNvPr id="0" name=""/>
        <dsp:cNvSpPr/>
      </dsp:nvSpPr>
      <dsp:spPr>
        <a:xfrm>
          <a:off x="2725962" y="2448268"/>
          <a:ext cx="4762858" cy="1094521"/>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ru-RU" sz="2400" kern="1200" dirty="0" smtClean="0">
              <a:latin typeface="Times New Roman" panose="02020603050405020304" pitchFamily="18" charset="0"/>
              <a:cs typeface="Times New Roman" panose="02020603050405020304" pitchFamily="18" charset="0"/>
            </a:rPr>
            <a:t>Страхование военнослужащих</a:t>
          </a:r>
          <a:endParaRPr lang="ru-RU" sz="2400" kern="1200" dirty="0">
            <a:latin typeface="Times New Roman" panose="02020603050405020304" pitchFamily="18" charset="0"/>
            <a:cs typeface="Times New Roman" panose="02020603050405020304" pitchFamily="18" charset="0"/>
          </a:endParaRPr>
        </a:p>
      </dsp:txBody>
      <dsp:txXfrm>
        <a:off x="2725962" y="2448268"/>
        <a:ext cx="4762858" cy="1094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CF710-9272-486E-89C3-D649828EB7CA}">
      <dsp:nvSpPr>
        <dsp:cNvPr id="0" name=""/>
        <dsp:cNvSpPr/>
      </dsp:nvSpPr>
      <dsp:spPr>
        <a:xfrm>
          <a:off x="1851510" y="2461775"/>
          <a:ext cx="740797" cy="526556"/>
        </a:xfrm>
        <a:custGeom>
          <a:avLst/>
          <a:gdLst/>
          <a:ahLst/>
          <a:cxnLst/>
          <a:rect l="0" t="0" r="0" b="0"/>
          <a:pathLst>
            <a:path>
              <a:moveTo>
                <a:pt x="0" y="526556"/>
              </a:moveTo>
              <a:lnTo>
                <a:pt x="370398" y="526556"/>
              </a:lnTo>
              <a:lnTo>
                <a:pt x="370398" y="0"/>
              </a:lnTo>
              <a:lnTo>
                <a:pt x="74079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latin typeface="Times New Roman" panose="02020603050405020304" pitchFamily="18" charset="0"/>
            <a:cs typeface="Times New Roman" panose="02020603050405020304" pitchFamily="18" charset="0"/>
          </a:endParaRPr>
        </a:p>
      </dsp:txBody>
      <dsp:txXfrm>
        <a:off x="2199187" y="2702332"/>
        <a:ext cx="45443" cy="45443"/>
      </dsp:txXfrm>
    </dsp:sp>
    <dsp:sp modelId="{BE2F2510-D050-4923-97DE-FE023108D9B0}">
      <dsp:nvSpPr>
        <dsp:cNvPr id="0" name=""/>
        <dsp:cNvSpPr/>
      </dsp:nvSpPr>
      <dsp:spPr>
        <a:xfrm>
          <a:off x="1851510" y="1555559"/>
          <a:ext cx="799348" cy="1432772"/>
        </a:xfrm>
        <a:custGeom>
          <a:avLst/>
          <a:gdLst/>
          <a:ahLst/>
          <a:cxnLst/>
          <a:rect l="0" t="0" r="0" b="0"/>
          <a:pathLst>
            <a:path>
              <a:moveTo>
                <a:pt x="0" y="1432772"/>
              </a:moveTo>
              <a:lnTo>
                <a:pt x="399674" y="1432772"/>
              </a:lnTo>
              <a:lnTo>
                <a:pt x="399674" y="0"/>
              </a:lnTo>
              <a:lnTo>
                <a:pt x="799348"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ru-RU" sz="600" kern="1200">
            <a:latin typeface="Times New Roman" panose="02020603050405020304" pitchFamily="18" charset="0"/>
            <a:cs typeface="Times New Roman" panose="02020603050405020304" pitchFamily="18" charset="0"/>
          </a:endParaRPr>
        </a:p>
      </dsp:txBody>
      <dsp:txXfrm>
        <a:off x="2210168" y="2230929"/>
        <a:ext cx="82033" cy="82033"/>
      </dsp:txXfrm>
    </dsp:sp>
    <dsp:sp modelId="{D60C5C7E-F27B-48F6-BBE6-C51EEFAEDAC7}">
      <dsp:nvSpPr>
        <dsp:cNvPr id="0" name=""/>
        <dsp:cNvSpPr/>
      </dsp:nvSpPr>
      <dsp:spPr>
        <a:xfrm>
          <a:off x="1851510" y="532499"/>
          <a:ext cx="740797" cy="2455832"/>
        </a:xfrm>
        <a:custGeom>
          <a:avLst/>
          <a:gdLst/>
          <a:ahLst/>
          <a:cxnLst/>
          <a:rect l="0" t="0" r="0" b="0"/>
          <a:pathLst>
            <a:path>
              <a:moveTo>
                <a:pt x="0" y="2455832"/>
              </a:moveTo>
              <a:lnTo>
                <a:pt x="370398" y="2455832"/>
              </a:lnTo>
              <a:lnTo>
                <a:pt x="370398" y="0"/>
              </a:lnTo>
              <a:lnTo>
                <a:pt x="74079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ru-RU" sz="900" kern="1200">
            <a:latin typeface="Times New Roman" panose="02020603050405020304" pitchFamily="18" charset="0"/>
            <a:cs typeface="Times New Roman" panose="02020603050405020304" pitchFamily="18" charset="0"/>
          </a:endParaRPr>
        </a:p>
      </dsp:txBody>
      <dsp:txXfrm>
        <a:off x="2157781" y="1696287"/>
        <a:ext cx="128256" cy="128256"/>
      </dsp:txXfrm>
    </dsp:sp>
    <dsp:sp modelId="{5A4BC166-DA62-4AD5-B35B-1C2E4395B878}">
      <dsp:nvSpPr>
        <dsp:cNvPr id="0" name=""/>
        <dsp:cNvSpPr/>
      </dsp:nvSpPr>
      <dsp:spPr>
        <a:xfrm rot="16200000">
          <a:off x="-1704604" y="2420548"/>
          <a:ext cx="5976664" cy="113556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35" tIns="26035" rIns="26035" bIns="26035" numCol="1" spcCol="1270" anchor="ctr" anchorCtr="0">
          <a:noAutofit/>
        </a:bodyPr>
        <a:lstStyle/>
        <a:p>
          <a:pPr lvl="0" algn="ctr" defTabSz="1822450">
            <a:lnSpc>
              <a:spcPct val="90000"/>
            </a:lnSpc>
            <a:spcBef>
              <a:spcPct val="0"/>
            </a:spcBef>
            <a:spcAft>
              <a:spcPct val="35000"/>
            </a:spcAft>
          </a:pPr>
          <a:r>
            <a:rPr lang="ru-RU" sz="4100" kern="1200" dirty="0" smtClean="0">
              <a:latin typeface="Times New Roman" panose="02020603050405020304" pitchFamily="18" charset="0"/>
              <a:cs typeface="Times New Roman" panose="02020603050405020304" pitchFamily="18" charset="0"/>
            </a:rPr>
            <a:t>Добровольное страхование</a:t>
          </a:r>
          <a:endParaRPr lang="ru-RU" sz="4100" kern="1200" dirty="0">
            <a:latin typeface="Times New Roman" panose="02020603050405020304" pitchFamily="18" charset="0"/>
            <a:cs typeface="Times New Roman" panose="02020603050405020304" pitchFamily="18" charset="0"/>
          </a:endParaRPr>
        </a:p>
      </dsp:txBody>
      <dsp:txXfrm>
        <a:off x="-1704604" y="2420548"/>
        <a:ext cx="5976664" cy="1135566"/>
      </dsp:txXfrm>
    </dsp:sp>
    <dsp:sp modelId="{F65DF557-9F8D-4C05-9B7B-C73561548E9A}">
      <dsp:nvSpPr>
        <dsp:cNvPr id="0" name=""/>
        <dsp:cNvSpPr/>
      </dsp:nvSpPr>
      <dsp:spPr>
        <a:xfrm>
          <a:off x="2592307" y="144011"/>
          <a:ext cx="4941465" cy="7769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КАСКО</a:t>
          </a:r>
          <a:endParaRPr lang="ru-RU" sz="2800" kern="1200" dirty="0">
            <a:latin typeface="Times New Roman" panose="02020603050405020304" pitchFamily="18" charset="0"/>
            <a:cs typeface="Times New Roman" panose="02020603050405020304" pitchFamily="18" charset="0"/>
          </a:endParaRPr>
        </a:p>
      </dsp:txBody>
      <dsp:txXfrm>
        <a:off x="2592307" y="144011"/>
        <a:ext cx="4941465" cy="776977"/>
      </dsp:txXfrm>
    </dsp:sp>
    <dsp:sp modelId="{1DE56649-7FDB-4187-AD57-B10D2896FE24}">
      <dsp:nvSpPr>
        <dsp:cNvPr id="0" name=""/>
        <dsp:cNvSpPr/>
      </dsp:nvSpPr>
      <dsp:spPr>
        <a:xfrm>
          <a:off x="2650859" y="1152132"/>
          <a:ext cx="4941465" cy="80685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Добровольное медицинское страхование</a:t>
          </a:r>
          <a:endParaRPr lang="ru-RU" sz="2800" kern="1200" dirty="0">
            <a:latin typeface="Times New Roman" panose="02020603050405020304" pitchFamily="18" charset="0"/>
            <a:cs typeface="Times New Roman" panose="02020603050405020304" pitchFamily="18" charset="0"/>
          </a:endParaRPr>
        </a:p>
      </dsp:txBody>
      <dsp:txXfrm>
        <a:off x="2650859" y="1152132"/>
        <a:ext cx="4941465" cy="806853"/>
      </dsp:txXfrm>
    </dsp:sp>
    <dsp:sp modelId="{7DD23401-80D0-41A1-87FB-D8988303158C}">
      <dsp:nvSpPr>
        <dsp:cNvPr id="0" name=""/>
        <dsp:cNvSpPr/>
      </dsp:nvSpPr>
      <dsp:spPr>
        <a:xfrm>
          <a:off x="2592307" y="2088236"/>
          <a:ext cx="5040541" cy="747077"/>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ru-RU" sz="2800" kern="1200" dirty="0" smtClean="0">
              <a:latin typeface="Times New Roman" panose="02020603050405020304" pitchFamily="18" charset="0"/>
              <a:cs typeface="Times New Roman" panose="02020603050405020304" pitchFamily="18" charset="0"/>
            </a:rPr>
            <a:t>Страхование жизни</a:t>
          </a:r>
          <a:endParaRPr lang="ru-RU" sz="2800" kern="1200" dirty="0">
            <a:latin typeface="Times New Roman" panose="02020603050405020304" pitchFamily="18" charset="0"/>
            <a:cs typeface="Times New Roman" panose="02020603050405020304" pitchFamily="18" charset="0"/>
          </a:endParaRPr>
        </a:p>
      </dsp:txBody>
      <dsp:txXfrm>
        <a:off x="2592307" y="2088236"/>
        <a:ext cx="5040541" cy="74707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02.11.2022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02.11.2022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02.11.2022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02.11.2022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02.11.2022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02.11.2022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02.11.2022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02.11.2022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stretch>
            <a:fillRect/>
          </a:stretch>
        </p:blipFill>
        <p:spPr>
          <a:xfrm>
            <a:off x="-108520" y="-99392"/>
            <a:ext cx="9717092" cy="7344816"/>
          </a:xfrm>
          <a:prstGeom prst="rect">
            <a:avLst/>
          </a:prstGeom>
        </p:spPr>
      </p:pic>
      <p:sp>
        <p:nvSpPr>
          <p:cNvPr id="4" name="Прямоугольник 3"/>
          <p:cNvSpPr/>
          <p:nvPr/>
        </p:nvSpPr>
        <p:spPr>
          <a:xfrm>
            <a:off x="827584" y="260648"/>
            <a:ext cx="7416824" cy="1366528"/>
          </a:xfrm>
          <a:prstGeom prst="rect">
            <a:avLst/>
          </a:prstGeom>
        </p:spPr>
        <p:txBody>
          <a:bodyPr wrap="square">
            <a:spAutoFit/>
          </a:bodyPr>
          <a:lstStyle/>
          <a:p>
            <a:pPr algn="ctr">
              <a:lnSpc>
                <a:spcPct val="115000"/>
              </a:lnSpc>
              <a:spcAft>
                <a:spcPts val="1000"/>
              </a:spcAft>
            </a:pPr>
            <a:r>
              <a:rPr lang="ru-RU" sz="3600" b="1" dirty="0">
                <a:solidFill>
                  <a:srgbClr val="002060"/>
                </a:solidFill>
                <a:latin typeface="Times New Roman"/>
                <a:ea typeface="Calibri"/>
                <a:cs typeface="Times New Roman"/>
              </a:rPr>
              <a:t>Лекция </a:t>
            </a:r>
            <a:r>
              <a:rPr lang="ru-RU" sz="3600" b="1" dirty="0" smtClean="0">
                <a:solidFill>
                  <a:srgbClr val="002060"/>
                </a:solidFill>
                <a:latin typeface="Times New Roman"/>
                <a:ea typeface="Calibri"/>
                <a:cs typeface="Times New Roman"/>
              </a:rPr>
              <a:t>№5. </a:t>
            </a:r>
            <a:r>
              <a:rPr lang="ru-RU" sz="3600" b="1" dirty="0" smtClean="0">
                <a:solidFill>
                  <a:srgbClr val="002060"/>
                </a:solidFill>
                <a:latin typeface="Times New Roman"/>
                <a:ea typeface="TimesNewRomanPS-BoldMT"/>
                <a:cs typeface="Times New Roman"/>
              </a:rPr>
              <a:t>Законодательные основы страхования</a:t>
            </a:r>
            <a:endParaRPr lang="ru-RU" sz="3600" dirty="0">
              <a:solidFill>
                <a:srgbClr val="002060"/>
              </a:solidFill>
              <a:ea typeface="Calibri"/>
              <a:cs typeface="Times New Roman"/>
            </a:endParaRPr>
          </a:p>
        </p:txBody>
      </p:sp>
      <p:sp>
        <p:nvSpPr>
          <p:cNvPr id="2" name="Прямоугольник 1"/>
          <p:cNvSpPr/>
          <p:nvPr/>
        </p:nvSpPr>
        <p:spPr>
          <a:xfrm>
            <a:off x="611560" y="1997838"/>
            <a:ext cx="8280919" cy="3539430"/>
          </a:xfrm>
          <a:prstGeom prst="rect">
            <a:avLst/>
          </a:prstGeom>
        </p:spPr>
        <p:txBody>
          <a:bodyPr wrap="square">
            <a:spAutoFit/>
          </a:bodyPr>
          <a:lstStyle/>
          <a:p>
            <a:r>
              <a:rPr lang="ru-RU" sz="2800" dirty="0">
                <a:solidFill>
                  <a:srgbClr val="002060"/>
                </a:solidFill>
                <a:latin typeface="Times New Roman" panose="02020603050405020304" pitchFamily="18" charset="0"/>
                <a:cs typeface="Times New Roman" panose="02020603050405020304" pitchFamily="18" charset="0"/>
              </a:rPr>
              <a:t>1.Основные понятия и виды страхования</a:t>
            </a:r>
          </a:p>
          <a:p>
            <a:r>
              <a:rPr lang="ru-RU" sz="2800" dirty="0">
                <a:solidFill>
                  <a:srgbClr val="002060"/>
                </a:solidFill>
                <a:latin typeface="Times New Roman" panose="02020603050405020304" pitchFamily="18" charset="0"/>
                <a:cs typeface="Times New Roman" panose="02020603050405020304" pitchFamily="18" charset="0"/>
              </a:rPr>
              <a:t>2. Понятие страхового права,  его  место  в  системе   </a:t>
            </a:r>
            <a:r>
              <a:rPr lang="ru-RU" sz="2800" dirty="0" smtClean="0">
                <a:solidFill>
                  <a:srgbClr val="002060"/>
                </a:solidFill>
                <a:latin typeface="Times New Roman" panose="02020603050405020304" pitchFamily="18" charset="0"/>
                <a:cs typeface="Times New Roman" panose="02020603050405020304" pitchFamily="18" charset="0"/>
              </a:rPr>
              <a:t>российского права</a:t>
            </a:r>
            <a:r>
              <a:rPr lang="ru-RU" sz="2800" dirty="0">
                <a:solidFill>
                  <a:srgbClr val="002060"/>
                </a:solidFill>
                <a:latin typeface="Times New Roman" panose="02020603050405020304" pitchFamily="18" charset="0"/>
                <a:cs typeface="Times New Roman" panose="02020603050405020304" pitchFamily="18" charset="0"/>
              </a:rPr>
              <a:t>.</a:t>
            </a:r>
          </a:p>
          <a:p>
            <a:r>
              <a:rPr lang="ru-RU" sz="2800" dirty="0">
                <a:solidFill>
                  <a:srgbClr val="002060"/>
                </a:solidFill>
                <a:latin typeface="Times New Roman" panose="02020603050405020304" pitchFamily="18" charset="0"/>
                <a:cs typeface="Times New Roman" panose="02020603050405020304" pitchFamily="18" charset="0"/>
              </a:rPr>
              <a:t>3. Источники страхового права. </a:t>
            </a:r>
          </a:p>
          <a:p>
            <a:r>
              <a:rPr lang="ru-RU" sz="2800" dirty="0">
                <a:solidFill>
                  <a:srgbClr val="002060"/>
                </a:solidFill>
                <a:latin typeface="Times New Roman" panose="02020603050405020304" pitchFamily="18" charset="0"/>
                <a:cs typeface="Times New Roman" panose="02020603050405020304" pitchFamily="18" charset="0"/>
              </a:rPr>
              <a:t>4. Субъекты и объекты страховых правоотношений.</a:t>
            </a:r>
          </a:p>
          <a:p>
            <a:r>
              <a:rPr lang="ru-RU" sz="2800" dirty="0">
                <a:solidFill>
                  <a:srgbClr val="002060"/>
                </a:solidFill>
                <a:latin typeface="Times New Roman" panose="02020603050405020304" pitchFamily="18" charset="0"/>
                <a:cs typeface="Times New Roman" panose="02020603050405020304" pitchFamily="18" charset="0"/>
              </a:rPr>
              <a:t>5. Содержание и классификация страховых правоотношений.  </a:t>
            </a:r>
          </a:p>
          <a:p>
            <a:pPr lvl="0"/>
            <a:r>
              <a:rPr lang="ru-RU" sz="2800" dirty="0" smtClean="0">
                <a:solidFill>
                  <a:srgbClr val="002060"/>
                </a:solidFill>
                <a:latin typeface="Times New Roman" panose="02020603050405020304" pitchFamily="18" charset="0"/>
                <a:cs typeface="Times New Roman" panose="02020603050405020304" pitchFamily="18" charset="0"/>
              </a:rPr>
              <a:t>6.Надзор </a:t>
            </a:r>
            <a:r>
              <a:rPr lang="ru-RU" sz="2800" dirty="0">
                <a:solidFill>
                  <a:srgbClr val="002060"/>
                </a:solidFill>
                <a:latin typeface="Times New Roman" panose="02020603050405020304" pitchFamily="18" charset="0"/>
                <a:cs typeface="Times New Roman" panose="02020603050405020304" pitchFamily="18" charset="0"/>
              </a:rPr>
              <a:t>за страховой деятельностью.</a:t>
            </a:r>
          </a:p>
        </p:txBody>
      </p:sp>
      <p:pic>
        <p:nvPicPr>
          <p:cNvPr id="6" name="Рисунок 5"/>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724810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365983" y="332656"/>
            <a:ext cx="8568952" cy="2123658"/>
          </a:xfrm>
          <a:prstGeom prst="rect">
            <a:avLst/>
          </a:prstGeom>
        </p:spPr>
        <p:txBody>
          <a:bodyPr wrap="square">
            <a:spAutoFit/>
          </a:bodyPr>
          <a:lstStyle/>
          <a:p>
            <a:pPr algn="just"/>
            <a:r>
              <a:rPr lang="ru-RU" sz="2200" dirty="0" smtClean="0">
                <a:solidFill>
                  <a:srgbClr val="002060"/>
                </a:solidFill>
                <a:latin typeface="Times New Roman"/>
                <a:ea typeface="Calibri"/>
              </a:rPr>
              <a:t>	В </a:t>
            </a:r>
            <a:r>
              <a:rPr lang="ru-RU" sz="2200" dirty="0">
                <a:solidFill>
                  <a:srgbClr val="002060"/>
                </a:solidFill>
                <a:latin typeface="Times New Roman"/>
                <a:ea typeface="Calibri"/>
              </a:rPr>
              <a:t>настоящее время российское страховое право является наиболее активно развивающейся составной частью всей системы российского права. В то же время вопрос, связанный с местом страхового права в системе права России по-прежнему является актуальным и служит предметом оживленных дискуссий среди ученых-правоведов. </a:t>
            </a:r>
            <a:endParaRPr lang="ru-RU" sz="2200" dirty="0">
              <a:solidFill>
                <a:srgbClr val="002060"/>
              </a:solidFill>
            </a:endParaRPr>
          </a:p>
        </p:txBody>
      </p:sp>
      <p:sp>
        <p:nvSpPr>
          <p:cNvPr id="5" name="Прямоугольник 4"/>
          <p:cNvSpPr/>
          <p:nvPr/>
        </p:nvSpPr>
        <p:spPr>
          <a:xfrm>
            <a:off x="365983" y="2282905"/>
            <a:ext cx="8424936" cy="1649682"/>
          </a:xfrm>
          <a:prstGeom prst="rect">
            <a:avLst/>
          </a:prstGeom>
        </p:spPr>
        <p:txBody>
          <a:bodyPr wrap="square">
            <a:spAutoFit/>
          </a:bodyPr>
          <a:lstStyle/>
          <a:p>
            <a:pPr indent="450215" algn="just">
              <a:lnSpc>
                <a:spcPct val="115000"/>
              </a:lnSpc>
              <a:spcAft>
                <a:spcPts val="0"/>
              </a:spcAft>
            </a:pPr>
            <a:r>
              <a:rPr lang="ru-RU" sz="2200" dirty="0">
                <a:solidFill>
                  <a:srgbClr val="002060"/>
                </a:solidFill>
                <a:latin typeface="Times New Roman"/>
                <a:ea typeface="Calibri"/>
                <a:cs typeface="Times New Roman"/>
              </a:rPr>
              <a:t>Нужно отметить, что российское право </a:t>
            </a:r>
            <a:r>
              <a:rPr lang="ru-RU" sz="2200" dirty="0" err="1">
                <a:solidFill>
                  <a:srgbClr val="002060"/>
                </a:solidFill>
                <a:latin typeface="Times New Roman"/>
                <a:ea typeface="Calibri"/>
                <a:cs typeface="Times New Roman"/>
              </a:rPr>
              <a:t>многоструктурно</a:t>
            </a:r>
            <a:r>
              <a:rPr lang="ru-RU" sz="2200" dirty="0">
                <a:solidFill>
                  <a:srgbClr val="002060"/>
                </a:solidFill>
                <a:latin typeface="Times New Roman"/>
                <a:ea typeface="Calibri"/>
                <a:cs typeface="Times New Roman"/>
              </a:rPr>
              <a:t> и, помимо существующей триады (норма, институт, отрасль), имеет еще и необязательные правовые образования, такие как </a:t>
            </a:r>
            <a:r>
              <a:rPr lang="ru-RU" sz="2200" dirty="0" err="1">
                <a:solidFill>
                  <a:srgbClr val="002060"/>
                </a:solidFill>
                <a:latin typeface="Times New Roman"/>
                <a:ea typeface="Calibri"/>
                <a:cs typeface="Times New Roman"/>
              </a:rPr>
              <a:t>субинституты</a:t>
            </a:r>
            <a:r>
              <a:rPr lang="ru-RU" sz="2200" dirty="0">
                <a:solidFill>
                  <a:srgbClr val="002060"/>
                </a:solidFill>
                <a:latin typeface="Times New Roman"/>
                <a:ea typeface="Calibri"/>
                <a:cs typeface="Times New Roman"/>
              </a:rPr>
              <a:t>, </a:t>
            </a:r>
            <a:r>
              <a:rPr lang="ru-RU" sz="2200" dirty="0" err="1">
                <a:solidFill>
                  <a:srgbClr val="002060"/>
                </a:solidFill>
                <a:latin typeface="Times New Roman"/>
                <a:ea typeface="Calibri"/>
                <a:cs typeface="Times New Roman"/>
              </a:rPr>
              <a:t>подотрасли</a:t>
            </a:r>
            <a:r>
              <a:rPr lang="ru-RU" sz="2200" dirty="0">
                <a:solidFill>
                  <a:srgbClr val="002060"/>
                </a:solidFill>
                <a:latin typeface="Times New Roman"/>
                <a:ea typeface="Calibri"/>
                <a:cs typeface="Times New Roman"/>
              </a:rPr>
              <a:t>, межотраслевые комплексные институты.</a:t>
            </a:r>
            <a:endParaRPr lang="ru-RU" sz="2200" dirty="0">
              <a:solidFill>
                <a:srgbClr val="002060"/>
              </a:solidFill>
              <a:effectLst/>
              <a:latin typeface="Calibri"/>
              <a:ea typeface="Calibri"/>
              <a:cs typeface="Times New Roman"/>
            </a:endParaRPr>
          </a:p>
        </p:txBody>
      </p:sp>
      <p:sp>
        <p:nvSpPr>
          <p:cNvPr id="6" name="Прямоугольник 5"/>
          <p:cNvSpPr/>
          <p:nvPr/>
        </p:nvSpPr>
        <p:spPr>
          <a:xfrm>
            <a:off x="365983" y="4005064"/>
            <a:ext cx="8424936" cy="2428357"/>
          </a:xfrm>
          <a:prstGeom prst="rect">
            <a:avLst/>
          </a:prstGeom>
        </p:spPr>
        <p:txBody>
          <a:bodyPr wrap="square">
            <a:spAutoFit/>
          </a:bodyPr>
          <a:lstStyle/>
          <a:p>
            <a:pPr indent="450215" algn="just">
              <a:lnSpc>
                <a:spcPct val="115000"/>
              </a:lnSpc>
              <a:spcAft>
                <a:spcPts val="0"/>
              </a:spcAft>
            </a:pPr>
            <a:r>
              <a:rPr lang="ru-RU" sz="2200" dirty="0">
                <a:solidFill>
                  <a:srgbClr val="002060"/>
                </a:solidFill>
                <a:latin typeface="Times New Roman"/>
                <a:ea typeface="Calibri"/>
                <a:cs typeface="Times New Roman"/>
              </a:rPr>
              <a:t>Юридическая норма является первоначальным звеном всей системы права и обладает относительной самостоятельностью. </a:t>
            </a:r>
            <a:r>
              <a:rPr lang="ru-RU" sz="2200" b="1" dirty="0">
                <a:solidFill>
                  <a:srgbClr val="002060"/>
                </a:solidFill>
                <a:latin typeface="Times New Roman"/>
                <a:ea typeface="Calibri"/>
                <a:cs typeface="Times New Roman"/>
              </a:rPr>
              <a:t>Норма права</a:t>
            </a:r>
            <a:r>
              <a:rPr lang="ru-RU" sz="2200" dirty="0">
                <a:solidFill>
                  <a:srgbClr val="002060"/>
                </a:solidFill>
                <a:latin typeface="Times New Roman"/>
                <a:ea typeface="Calibri"/>
                <a:cs typeface="Times New Roman"/>
              </a:rPr>
              <a:t> – это правило поведения определенных категорий граждан, юридических лиц, установленное государством в лице уполномоченных его органов и обязательное для соблюдения, применения и использования.</a:t>
            </a:r>
            <a:endParaRPr lang="ru-RU" sz="22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1399265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07504" y="0"/>
            <a:ext cx="8784976" cy="6888039"/>
          </a:xfrm>
          <a:prstGeom prst="rect">
            <a:avLst/>
          </a:prstGeom>
        </p:spPr>
        <p:txBody>
          <a:bodyPr wrap="square">
            <a:spAutoFit/>
          </a:bodyPr>
          <a:lstStyle/>
          <a:p>
            <a:pPr indent="450215" algn="just">
              <a:lnSpc>
                <a:spcPct val="115000"/>
              </a:lnSpc>
              <a:spcAft>
                <a:spcPts val="0"/>
              </a:spcAft>
            </a:pPr>
            <a:r>
              <a:rPr lang="ru-RU" sz="2400" dirty="0">
                <a:solidFill>
                  <a:srgbClr val="002060"/>
                </a:solidFill>
                <a:latin typeface="Times New Roman"/>
                <a:ea typeface="Calibri"/>
                <a:cs typeface="Times New Roman"/>
              </a:rPr>
              <a:t>Ссылаясь на это понятие, </a:t>
            </a:r>
            <a:r>
              <a:rPr lang="ru-RU" sz="2400" b="1" dirty="0">
                <a:solidFill>
                  <a:srgbClr val="002060"/>
                </a:solidFill>
                <a:latin typeface="Times New Roman"/>
                <a:ea typeface="Calibri"/>
                <a:cs typeface="Times New Roman"/>
              </a:rPr>
              <a:t>норму страхового права </a:t>
            </a:r>
            <a:r>
              <a:rPr lang="ru-RU" sz="2400" dirty="0">
                <a:solidFill>
                  <a:srgbClr val="002060"/>
                </a:solidFill>
                <a:latin typeface="Times New Roman"/>
                <a:ea typeface="Calibri"/>
                <a:cs typeface="Times New Roman"/>
              </a:rPr>
              <a:t>можно определить как формально выраженное правило поведения, регулирующее страховые отношения между страхователем и страховщиком для достижения основной цели страхового договора. Главные черты нормы страхового права:</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Calibri"/>
                <a:cs typeface="Times New Roman"/>
              </a:rPr>
              <a:t>1) выражают существенные для установления и реализации, изменения и прекращения страховых правоотношений государственно-властные предписания, которые определяют правомерное поведение субъектов этих отношений;</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Calibri"/>
                <a:cs typeface="Times New Roman"/>
              </a:rPr>
              <a:t>2) отражают и закрепляют типичность различных видов и элементов страховых правоотношений между их субъектами, а также интересов, действий и связей их участников как результат повторяемости этих отношений;</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Calibri"/>
                <a:cs typeface="Times New Roman"/>
              </a:rPr>
              <a:t>3) обладают общеобязательным характером, т. е. обязательны для исполнения и реализации как для физических лиц, так и для юридических лиц, на которых распространяется их действие.</a:t>
            </a:r>
            <a:endParaRPr lang="ru-RU" sz="2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255641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1312267"/>
            <a:ext cx="8640960" cy="388805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ru-RU" sz="2400" b="1" dirty="0">
                <a:solidFill>
                  <a:srgbClr val="002060"/>
                </a:solidFill>
                <a:latin typeface="Times New Roman"/>
                <a:ea typeface="Calibri"/>
                <a:cs typeface="Times New Roman"/>
              </a:rPr>
              <a:t>Страховое право</a:t>
            </a:r>
            <a:r>
              <a:rPr lang="ru-RU" sz="2400" dirty="0">
                <a:solidFill>
                  <a:srgbClr val="002060"/>
                </a:solidFill>
                <a:latin typeface="Times New Roman"/>
                <a:ea typeface="Calibri"/>
                <a:cs typeface="Times New Roman"/>
              </a:rPr>
              <a:t> (равно как и валютное, банковское, биржевое) является правовой конструкцией, которая должна регулировать разнородные отношения внутри общества. В сферу правового регулирования вовлечены некоторые институты гражданского, а также других отраслей права, например конституционного, финансового, административного. Таким образом, можно сказать, что страховое право – это комплексная учебная (научная) дисциплина, сочетающая в себе нормы публичного и частного права.</a:t>
            </a:r>
            <a:endParaRPr lang="ru-RU" sz="2400" dirty="0">
              <a:solidFill>
                <a:srgbClr val="002060"/>
              </a:solidFill>
              <a:effectLst/>
              <a:latin typeface="Calibri"/>
              <a:ea typeface="Calibri"/>
              <a:cs typeface="Times New Roman"/>
            </a:endParaRPr>
          </a:p>
        </p:txBody>
      </p:sp>
      <p:pic>
        <p:nvPicPr>
          <p:cNvPr id="5" name="Рисунок 4"/>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36756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20478" y="116632"/>
            <a:ext cx="8856984" cy="6440866"/>
          </a:xfrm>
          <a:prstGeom prst="rect">
            <a:avLst/>
          </a:prstGeom>
        </p:spPr>
        <p:txBody>
          <a:bodyPr wrap="square">
            <a:spAutoFit/>
          </a:bodyPr>
          <a:lstStyle/>
          <a:p>
            <a:pPr indent="450215" algn="just">
              <a:lnSpc>
                <a:spcPct val="115000"/>
              </a:lnSpc>
              <a:spcAft>
                <a:spcPts val="0"/>
              </a:spcAft>
            </a:pPr>
            <a:r>
              <a:rPr lang="ru-RU" sz="2000" b="1" dirty="0">
                <a:solidFill>
                  <a:srgbClr val="002060"/>
                </a:solidFill>
                <a:latin typeface="Times New Roman"/>
                <a:ea typeface="Calibri"/>
                <a:cs typeface="Times New Roman"/>
              </a:rPr>
              <a:t>В. И. Серебровский </a:t>
            </a:r>
            <a:r>
              <a:rPr lang="ru-RU" sz="2000" dirty="0">
                <a:solidFill>
                  <a:srgbClr val="002060"/>
                </a:solidFill>
                <a:latin typeface="Times New Roman"/>
                <a:ea typeface="Calibri"/>
                <a:cs typeface="Times New Roman"/>
              </a:rPr>
              <a:t>считал, что страховое право не следует выделять в качестве самостоятельной отрасли или </a:t>
            </a:r>
            <a:r>
              <a:rPr lang="ru-RU" sz="2000" dirty="0" err="1">
                <a:solidFill>
                  <a:srgbClr val="002060"/>
                </a:solidFill>
                <a:latin typeface="Times New Roman"/>
                <a:ea typeface="Calibri"/>
                <a:cs typeface="Times New Roman"/>
              </a:rPr>
              <a:t>подотрасли</a:t>
            </a:r>
            <a:r>
              <a:rPr lang="ru-RU" sz="2000" dirty="0">
                <a:solidFill>
                  <a:srgbClr val="002060"/>
                </a:solidFill>
                <a:latin typeface="Times New Roman"/>
                <a:ea typeface="Calibri"/>
                <a:cs typeface="Times New Roman"/>
              </a:rPr>
              <a:t> права, так как страховые правоотношения регулируются нормами различных отраслей права, среди которых главное место занимают нормы гражданского права</a:t>
            </a:r>
            <a:r>
              <a:rPr lang="ru-RU" sz="2000" dirty="0" smtClean="0">
                <a:solidFill>
                  <a:srgbClr val="002060"/>
                </a:solidFill>
                <a:latin typeface="Times New Roman"/>
                <a:ea typeface="Calibri"/>
                <a:cs typeface="Times New Roman"/>
              </a:rPr>
              <a:t>. Таким </a:t>
            </a:r>
            <a:r>
              <a:rPr lang="ru-RU" sz="2000" dirty="0">
                <a:solidFill>
                  <a:srgbClr val="002060"/>
                </a:solidFill>
                <a:latin typeface="Times New Roman"/>
                <a:ea typeface="Calibri"/>
                <a:cs typeface="Times New Roman"/>
              </a:rPr>
              <a:t>образом, </a:t>
            </a:r>
            <a:r>
              <a:rPr lang="ru-RU" sz="2000" dirty="0" smtClean="0">
                <a:solidFill>
                  <a:srgbClr val="002060"/>
                </a:solidFill>
                <a:latin typeface="Times New Roman"/>
                <a:ea typeface="Calibri"/>
                <a:cs typeface="Times New Roman"/>
              </a:rPr>
              <a:t>В</a:t>
            </a:r>
            <a:r>
              <a:rPr lang="ru-RU" sz="2000" dirty="0">
                <a:solidFill>
                  <a:srgbClr val="002060"/>
                </a:solidFill>
                <a:latin typeface="Times New Roman"/>
                <a:ea typeface="Calibri"/>
                <a:cs typeface="Times New Roman"/>
              </a:rPr>
              <a:t>. И. Серебровский рассматривает страховое право как комплексную дисциплину.</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Calibri"/>
                <a:cs typeface="Times New Roman"/>
              </a:rPr>
              <a:t>С другой стороны, многие ученые подвергают критике существование комплексных отраслей права. Так, </a:t>
            </a:r>
            <a:r>
              <a:rPr lang="ru-RU" sz="2000" b="1" dirty="0">
                <a:solidFill>
                  <a:srgbClr val="002060"/>
                </a:solidFill>
                <a:latin typeface="Times New Roman"/>
                <a:ea typeface="Calibri"/>
                <a:cs typeface="Times New Roman"/>
              </a:rPr>
              <a:t>Р. О. </a:t>
            </a:r>
            <a:r>
              <a:rPr lang="ru-RU" sz="2000" b="1" dirty="0" err="1">
                <a:solidFill>
                  <a:srgbClr val="002060"/>
                </a:solidFill>
                <a:latin typeface="Times New Roman"/>
                <a:ea typeface="Calibri"/>
                <a:cs typeface="Times New Roman"/>
              </a:rPr>
              <a:t>Халфина</a:t>
            </a:r>
            <a:r>
              <a:rPr lang="ru-RU" sz="2000" b="1" dirty="0">
                <a:solidFill>
                  <a:srgbClr val="002060"/>
                </a:solidFill>
                <a:latin typeface="Times New Roman"/>
                <a:ea typeface="Calibri"/>
                <a:cs typeface="Times New Roman"/>
              </a:rPr>
              <a:t> </a:t>
            </a:r>
            <a:r>
              <a:rPr lang="ru-RU" sz="2000" dirty="0">
                <a:solidFill>
                  <a:srgbClr val="002060"/>
                </a:solidFill>
                <a:latin typeface="Times New Roman"/>
                <a:ea typeface="Calibri"/>
                <a:cs typeface="Times New Roman"/>
              </a:rPr>
              <a:t>считает, что «попытки конструирования бесчисленных новых </a:t>
            </a:r>
            <a:r>
              <a:rPr lang="ru-RU" sz="2000" dirty="0" smtClean="0">
                <a:solidFill>
                  <a:srgbClr val="002060"/>
                </a:solidFill>
                <a:latin typeface="Times New Roman"/>
                <a:ea typeface="Calibri"/>
                <a:cs typeface="Times New Roman"/>
              </a:rPr>
              <a:t>«отраслей права» </a:t>
            </a:r>
            <a:r>
              <a:rPr lang="ru-RU" sz="2000" dirty="0">
                <a:solidFill>
                  <a:srgbClr val="002060"/>
                </a:solidFill>
                <a:latin typeface="Times New Roman"/>
                <a:ea typeface="Calibri"/>
                <a:cs typeface="Times New Roman"/>
              </a:rPr>
              <a:t>ведут к размыванию системы, к излишней дифференциации правового регулирования, к ослаблению связей внутри системы права</a:t>
            </a:r>
            <a:r>
              <a:rPr lang="ru-RU" sz="2000" dirty="0" smtClean="0">
                <a:solidFill>
                  <a:srgbClr val="002060"/>
                </a:solidFill>
                <a:latin typeface="Times New Roman"/>
                <a:ea typeface="Calibri"/>
                <a:cs typeface="Times New Roman"/>
              </a:rPr>
              <a:t>».</a:t>
            </a:r>
            <a:r>
              <a:rPr lang="ru-RU" sz="2000" dirty="0">
                <a:solidFill>
                  <a:srgbClr val="002060"/>
                </a:solidFill>
                <a:latin typeface="Times New Roman"/>
                <a:ea typeface="Calibri"/>
                <a:cs typeface="Times New Roman"/>
              </a:rPr>
              <a:t> Обращаясь к истории страхового права, можно отметить, что в советский период, а именно в 1919—1920-е гг., проблемные стороны страхового права были изучены </a:t>
            </a:r>
            <a:r>
              <a:rPr lang="ru-RU" sz="2000" b="1" dirty="0">
                <a:solidFill>
                  <a:srgbClr val="002060"/>
                </a:solidFill>
                <a:latin typeface="Times New Roman"/>
                <a:ea typeface="Calibri"/>
                <a:cs typeface="Times New Roman"/>
              </a:rPr>
              <a:t>Е. </a:t>
            </a:r>
            <a:r>
              <a:rPr lang="ru-RU" sz="2000" b="1" dirty="0" err="1">
                <a:solidFill>
                  <a:srgbClr val="002060"/>
                </a:solidFill>
                <a:latin typeface="Times New Roman"/>
                <a:ea typeface="Calibri"/>
                <a:cs typeface="Times New Roman"/>
              </a:rPr>
              <a:t>Меном</a:t>
            </a:r>
            <a:r>
              <a:rPr lang="ru-RU" sz="2000" b="1" dirty="0" smtClean="0">
                <a:solidFill>
                  <a:srgbClr val="002060"/>
                </a:solidFill>
                <a:latin typeface="Times New Roman"/>
                <a:ea typeface="Calibri"/>
                <a:cs typeface="Times New Roman"/>
              </a:rPr>
              <a:t>.</a:t>
            </a:r>
            <a:endParaRPr lang="ru-RU" sz="2000" b="1"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Calibri"/>
                <a:cs typeface="Times New Roman"/>
              </a:rPr>
              <a:t>Он считал, что нормы права, регулирующие различные отрасли права, которые регулируют соответствующие отношения в сфере страхового права, не вписываются ни в одну из отраслей публичного или частного права</a:t>
            </a:r>
            <a:r>
              <a:rPr lang="ru-RU" sz="2000" dirty="0" smtClean="0">
                <a:solidFill>
                  <a:srgbClr val="002060"/>
                </a:solidFill>
                <a:latin typeface="Times New Roman"/>
                <a:ea typeface="Calibri"/>
                <a:cs typeface="Times New Roman"/>
              </a:rPr>
              <a:t>. По </a:t>
            </a:r>
            <a:r>
              <a:rPr lang="ru-RU" sz="2000" dirty="0">
                <a:solidFill>
                  <a:srgbClr val="002060"/>
                </a:solidFill>
                <a:latin typeface="Times New Roman"/>
                <a:ea typeface="Calibri"/>
                <a:cs typeface="Times New Roman"/>
              </a:rPr>
              <a:t>словам Е. Мена, эта совокупность правовых норм, регулирующих страховую деятельность, должна быть выделена в качестве самостоятельной отрасли.</a:t>
            </a:r>
            <a:endParaRPr lang="ru-RU" sz="20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224404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07504" y="332656"/>
            <a:ext cx="9036496" cy="6429261"/>
          </a:xfrm>
          <a:prstGeom prst="rect">
            <a:avLst/>
          </a:prstGeom>
        </p:spPr>
        <p:txBody>
          <a:bodyPr wrap="square">
            <a:spAutoFit/>
          </a:bodyPr>
          <a:lstStyle/>
          <a:p>
            <a:pPr indent="450215" algn="just">
              <a:lnSpc>
                <a:spcPct val="115000"/>
              </a:lnSpc>
              <a:spcAft>
                <a:spcPts val="0"/>
              </a:spcAft>
            </a:pPr>
            <a:r>
              <a:rPr lang="ru-RU" sz="2400" dirty="0">
                <a:solidFill>
                  <a:srgbClr val="002060"/>
                </a:solidFill>
                <a:latin typeface="Times New Roman" panose="02020603050405020304" pitchFamily="18" charset="0"/>
                <a:ea typeface="Calibri"/>
                <a:cs typeface="Times New Roman" panose="02020603050405020304" pitchFamily="18" charset="0"/>
              </a:rPr>
              <a:t>Также в правовой литературе высказывались мнения о том, что страхование следует рассматривать как гражданско-правовой институт. </a:t>
            </a:r>
            <a:r>
              <a:rPr lang="ru-RU" sz="2400" b="1" dirty="0">
                <a:solidFill>
                  <a:srgbClr val="002060"/>
                </a:solidFill>
                <a:latin typeface="Times New Roman" panose="02020603050405020304" pitchFamily="18" charset="0"/>
                <a:ea typeface="Calibri"/>
                <a:cs typeface="Times New Roman" panose="02020603050405020304" pitchFamily="18" charset="0"/>
              </a:rPr>
              <a:t>О. А. Красавчиков </a:t>
            </a:r>
            <a:r>
              <a:rPr lang="ru-RU" sz="2400" dirty="0">
                <a:solidFill>
                  <a:srgbClr val="002060"/>
                </a:solidFill>
                <a:latin typeface="Times New Roman" panose="02020603050405020304" pitchFamily="18" charset="0"/>
                <a:ea typeface="Calibri"/>
                <a:cs typeface="Times New Roman" panose="02020603050405020304" pitchFamily="18" charset="0"/>
              </a:rPr>
              <a:t>пишет, что «…страхование – это гражданско-правовой институт, состоящий </a:t>
            </a:r>
            <a:r>
              <a:rPr lang="ru-RU" sz="2400" dirty="0" smtClean="0">
                <a:solidFill>
                  <a:srgbClr val="002060"/>
                </a:solidFill>
                <a:latin typeface="Times New Roman" panose="02020603050405020304" pitchFamily="18" charset="0"/>
                <a:ea typeface="Calibri"/>
                <a:cs typeface="Times New Roman" panose="02020603050405020304" pitchFamily="18" charset="0"/>
              </a:rPr>
              <a:t>из </a:t>
            </a:r>
            <a:r>
              <a:rPr lang="ru-RU" sz="2400" dirty="0">
                <a:solidFill>
                  <a:srgbClr val="002060"/>
                </a:solidFill>
                <a:latin typeface="Times New Roman" panose="02020603050405020304" pitchFamily="18" charset="0"/>
                <a:ea typeface="Calibri"/>
                <a:cs typeface="Times New Roman" panose="02020603050405020304" pitchFamily="18" charset="0"/>
              </a:rPr>
              <a:t>комплекса правовых норм, регулирующих имущественные и личные неимущественные отношения, возникающие при создании и использовании страхового фонда</a:t>
            </a:r>
            <a:r>
              <a:rPr lang="ru-RU" sz="2400" dirty="0" smtClean="0">
                <a:solidFill>
                  <a:srgbClr val="002060"/>
                </a:solidFill>
                <a:latin typeface="Times New Roman" panose="02020603050405020304" pitchFamily="18" charset="0"/>
                <a:ea typeface="Calibri"/>
                <a:cs typeface="Times New Roman" panose="02020603050405020304" pitchFamily="18" charset="0"/>
              </a:rPr>
              <a:t>».</a:t>
            </a:r>
            <a:endParaRPr lang="ru-RU" sz="2400" dirty="0">
              <a:solidFill>
                <a:srgbClr val="002060"/>
              </a:solidFill>
              <a:latin typeface="Times New Roman" panose="02020603050405020304" pitchFamily="18" charset="0"/>
              <a:ea typeface="Calibri"/>
              <a:cs typeface="Times New Roman" panose="02020603050405020304" pitchFamily="18" charset="0"/>
            </a:endParaRPr>
          </a:p>
          <a:p>
            <a:pPr indent="450215" algn="just">
              <a:lnSpc>
                <a:spcPct val="115000"/>
              </a:lnSpc>
              <a:spcAft>
                <a:spcPts val="0"/>
              </a:spcAft>
            </a:pPr>
            <a:r>
              <a:rPr lang="ru-RU" sz="2400" dirty="0">
                <a:solidFill>
                  <a:srgbClr val="002060"/>
                </a:solidFill>
                <a:latin typeface="Times New Roman" panose="02020603050405020304" pitchFamily="18" charset="0"/>
                <a:ea typeface="Calibri"/>
                <a:cs typeface="Times New Roman" panose="02020603050405020304" pitchFamily="18" charset="0"/>
              </a:rPr>
              <a:t>И все же для того, чтобы определить место страхового права в российской системе права, необходимо проанализировать виды нормативных правовых актов, которые содержат нормы страхового права. Следует отметить, что источники страхового права крайне разнородны. Как можно увидеть из зарубежной практики, существуют лишь единичные случаи регулирования страхового права единым источником права в виде кодекса (например, во Франции).</a:t>
            </a:r>
            <a:endParaRPr lang="ru-RU" sz="2400" dirty="0">
              <a:solidFill>
                <a:srgbClr val="002060"/>
              </a:solidFill>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348567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79512" y="356621"/>
            <a:ext cx="8712968" cy="5613845"/>
          </a:xfrm>
          <a:prstGeom prst="rect">
            <a:avLst/>
          </a:prstGeom>
        </p:spPr>
        <p:txBody>
          <a:bodyPr wrap="square">
            <a:spAutoFit/>
          </a:bodyPr>
          <a:lstStyle/>
          <a:p>
            <a:pPr indent="450215" algn="just">
              <a:lnSpc>
                <a:spcPct val="115000"/>
              </a:lnSpc>
              <a:spcAft>
                <a:spcPts val="0"/>
              </a:spcAft>
            </a:pPr>
            <a:r>
              <a:rPr lang="ru-RU" sz="2400" dirty="0">
                <a:solidFill>
                  <a:srgbClr val="002060"/>
                </a:solidFill>
                <a:latin typeface="Times New Roman"/>
                <a:ea typeface="Calibri"/>
                <a:cs typeface="Times New Roman"/>
              </a:rPr>
              <a:t>Таким образом, рассмотрев основные положения, связанные с местом страхового права в системе права России, нельзя с уверенностью признать страховое право самостоятельной отраслью российского права или отнести его к комплексному правовому образованию, поскольку как с позиций теории права, так и современного правового понимания это будет необоснованным шагом. Состав страховых правоотношений, который включает в себя элементы как гражданско-правовых, финансовых, так и административных и даже конституционных отношений, находит свое отражение в структуре правовых норм, которые составляют межотраслевой правовой институт и направлены на их правовое регулирование и создание единого страхового законодательства.</a:t>
            </a:r>
            <a:endParaRPr lang="ru-RU" sz="2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3814414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pic>
        <p:nvPicPr>
          <p:cNvPr id="1026" name="Picture 2" descr="C:\Users\Раиса\Desktop\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32656"/>
            <a:ext cx="8205275" cy="576208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893399" y="6000606"/>
            <a:ext cx="7776863" cy="709233"/>
          </a:xfrm>
          <a:prstGeom prst="rect">
            <a:avLst/>
          </a:prstGeom>
        </p:spPr>
        <p:txBody>
          <a:bodyPr wrap="square">
            <a:spAutoFit/>
          </a:bodyPr>
          <a:lstStyle/>
          <a:p>
            <a:pPr indent="450215" algn="just">
              <a:lnSpc>
                <a:spcPct val="115000"/>
              </a:lnSpc>
              <a:spcAft>
                <a:spcPts val="0"/>
              </a:spcAft>
            </a:pPr>
            <a:endParaRPr lang="ru-RU" b="1" dirty="0" smtClean="0">
              <a:latin typeface="Times New Roman"/>
              <a:ea typeface="Calibri"/>
              <a:cs typeface="Times New Roman"/>
            </a:endParaRPr>
          </a:p>
          <a:p>
            <a:pPr indent="450215" algn="just">
              <a:lnSpc>
                <a:spcPct val="115000"/>
              </a:lnSpc>
              <a:spcAft>
                <a:spcPts val="0"/>
              </a:spcAft>
            </a:pPr>
            <a:r>
              <a:rPr lang="ru-RU" b="1" dirty="0" smtClean="0">
                <a:latin typeface="Times New Roman"/>
                <a:ea typeface="Calibri"/>
                <a:cs typeface="Times New Roman"/>
              </a:rPr>
              <a:t>Рисунок </a:t>
            </a:r>
            <a:r>
              <a:rPr lang="ru-RU" b="1" dirty="0" smtClean="0">
                <a:latin typeface="Times New Roman"/>
                <a:ea typeface="Calibri"/>
                <a:cs typeface="Times New Roman"/>
              </a:rPr>
              <a:t>– Место страхового права в системе российского права</a:t>
            </a:r>
            <a:endParaRPr lang="ru-RU" sz="1400" b="1" dirty="0">
              <a:effectLst/>
              <a:latin typeface="Calibri"/>
              <a:ea typeface="Calibri"/>
              <a:cs typeface="Times New Roman"/>
            </a:endParaRPr>
          </a:p>
        </p:txBody>
      </p:sp>
    </p:spTree>
    <p:extLst>
      <p:ext uri="{BB962C8B-B14F-4D97-AF65-F5344CB8AC3E}">
        <p14:creationId xmlns:p14="http://schemas.microsoft.com/office/powerpoint/2010/main" val="3423436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611560" y="1720840"/>
            <a:ext cx="7992888" cy="1587294"/>
          </a:xfrm>
          <a:prstGeom prst="rect">
            <a:avLst/>
          </a:prstGeom>
        </p:spPr>
        <p:txBody>
          <a:bodyPr wrap="square">
            <a:spAutoFit/>
          </a:bodyPr>
          <a:lstStyle/>
          <a:p>
            <a:pPr lvl="0" algn="ctr">
              <a:lnSpc>
                <a:spcPct val="115000"/>
              </a:lnSpc>
              <a:spcAft>
                <a:spcPts val="0"/>
              </a:spcAft>
              <a:tabLst>
                <a:tab pos="630555" algn="l"/>
              </a:tabLst>
            </a:pPr>
            <a:r>
              <a:rPr lang="ru-RU" sz="4400" b="1" dirty="0" smtClean="0">
                <a:solidFill>
                  <a:srgbClr val="002060"/>
                </a:solidFill>
                <a:latin typeface="Times New Roman" panose="02020603050405020304" pitchFamily="18" charset="0"/>
                <a:cs typeface="Times New Roman" panose="02020603050405020304" pitchFamily="18" charset="0"/>
              </a:rPr>
              <a:t>3.</a:t>
            </a:r>
            <a:r>
              <a:rPr lang="ru-RU" sz="4400" b="1" dirty="0">
                <a:solidFill>
                  <a:srgbClr val="002060"/>
                </a:solidFill>
                <a:latin typeface="Times New Roman" panose="02020603050405020304" pitchFamily="18" charset="0"/>
                <a:ea typeface="Calibri"/>
                <a:cs typeface="Times New Roman" panose="02020603050405020304" pitchFamily="18" charset="0"/>
              </a:rPr>
              <a:t> Источники </a:t>
            </a:r>
            <a:r>
              <a:rPr lang="ru-RU" sz="4400" b="1" dirty="0" smtClean="0">
                <a:solidFill>
                  <a:srgbClr val="002060"/>
                </a:solidFill>
                <a:latin typeface="Times New Roman" panose="02020603050405020304" pitchFamily="18" charset="0"/>
                <a:ea typeface="Calibri"/>
                <a:cs typeface="Times New Roman" panose="02020603050405020304" pitchFamily="18" charset="0"/>
              </a:rPr>
              <a:t>страхового права</a:t>
            </a:r>
            <a:r>
              <a:rPr lang="ru-RU" sz="4400" b="1" dirty="0" smtClean="0">
                <a:solidFill>
                  <a:srgbClr val="002060"/>
                </a:solidFill>
                <a:latin typeface="Times New Roman" panose="02020603050405020304" pitchFamily="18" charset="0"/>
                <a:cs typeface="Times New Roman" panose="02020603050405020304" pitchFamily="18" charset="0"/>
              </a:rPr>
              <a:t> </a:t>
            </a:r>
            <a:endParaRPr lang="ru-RU" sz="4400" b="1"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2918388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395536" y="1340768"/>
            <a:ext cx="8496944" cy="352955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ru-RU" sz="2800" dirty="0">
                <a:latin typeface="Times New Roman"/>
                <a:ea typeface="Calibri"/>
              </a:rPr>
              <a:t>Нормативно-правовая база, регулирующая страховую деятельность в России, начала складываться с 1997 г. В 1999 г. вступил в законную силу ФЗ № 165-ФЗ «Об основах обязательного социального страхования», база которого образовала единую систему правовых актов, которые обладают различной юридической силой. </a:t>
            </a:r>
            <a:endParaRPr lang="ru-RU" sz="28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14633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694865" y="5838707"/>
            <a:ext cx="7754269" cy="490199"/>
          </a:xfrm>
          <a:prstGeom prst="rect">
            <a:avLst/>
          </a:prstGeom>
        </p:spPr>
        <p:txBody>
          <a:bodyPr wrap="square">
            <a:spAutoFit/>
          </a:bodyPr>
          <a:lstStyle/>
          <a:p>
            <a:pPr indent="450215" algn="ctr">
              <a:lnSpc>
                <a:spcPct val="115000"/>
              </a:lnSpc>
              <a:spcAft>
                <a:spcPts val="0"/>
              </a:spcAft>
            </a:pPr>
            <a:r>
              <a:rPr lang="ru-RU" sz="2400" b="1" dirty="0">
                <a:solidFill>
                  <a:srgbClr val="002060"/>
                </a:solidFill>
                <a:latin typeface="Times New Roman"/>
                <a:ea typeface="Calibri"/>
                <a:cs typeface="Times New Roman"/>
              </a:rPr>
              <a:t>Рисунок – Источники </a:t>
            </a:r>
            <a:r>
              <a:rPr lang="ru-RU" sz="2400" b="1" dirty="0" smtClean="0">
                <a:solidFill>
                  <a:srgbClr val="002060"/>
                </a:solidFill>
                <a:latin typeface="Times New Roman"/>
                <a:ea typeface="Calibri"/>
                <a:cs typeface="Times New Roman"/>
              </a:rPr>
              <a:t>страхового </a:t>
            </a:r>
            <a:r>
              <a:rPr lang="ru-RU" sz="2400" b="1" dirty="0">
                <a:solidFill>
                  <a:srgbClr val="002060"/>
                </a:solidFill>
                <a:latin typeface="Times New Roman"/>
                <a:ea typeface="Calibri"/>
                <a:cs typeface="Times New Roman"/>
              </a:rPr>
              <a:t>законодательства </a:t>
            </a:r>
            <a:endParaRPr lang="ru-RU" sz="2400" b="1" dirty="0">
              <a:solidFill>
                <a:srgbClr val="002060"/>
              </a:solidFill>
              <a:effectLst/>
              <a:latin typeface="Calibri"/>
              <a:ea typeface="Calibri"/>
              <a:cs typeface="Times New Roman"/>
            </a:endParaRPr>
          </a:p>
        </p:txBody>
      </p:sp>
      <p:sp>
        <p:nvSpPr>
          <p:cNvPr id="2" name="Прямоугольник 1"/>
          <p:cNvSpPr/>
          <p:nvPr/>
        </p:nvSpPr>
        <p:spPr>
          <a:xfrm>
            <a:off x="827584" y="404664"/>
            <a:ext cx="5400600"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solidFill>
                  <a:srgbClr val="002060"/>
                </a:solidFill>
                <a:latin typeface="Times New Roman" panose="02020603050405020304" pitchFamily="18" charset="0"/>
                <a:cs typeface="Times New Roman" panose="02020603050405020304" pitchFamily="18" charset="0"/>
              </a:rPr>
              <a:t>Первая ступень – </a:t>
            </a:r>
            <a:r>
              <a:rPr lang="ru-RU" sz="2800" dirty="0" smtClean="0">
                <a:solidFill>
                  <a:srgbClr val="002060"/>
                </a:solidFill>
                <a:latin typeface="Times New Roman" panose="02020603050405020304" pitchFamily="18" charset="0"/>
                <a:cs typeface="Times New Roman" panose="02020603050405020304" pitchFamily="18" charset="0"/>
              </a:rPr>
              <a:t>Общее гражданское право</a:t>
            </a:r>
            <a:endParaRPr lang="ru-RU" sz="2800" dirty="0">
              <a:solidFill>
                <a:srgbClr val="002060"/>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1985361" y="2060848"/>
            <a:ext cx="554461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anose="02020603050405020304" pitchFamily="18" charset="0"/>
                <a:cs typeface="Times New Roman" panose="02020603050405020304" pitchFamily="18" charset="0"/>
              </a:rPr>
              <a:t>Вторая ступень – </a:t>
            </a:r>
            <a:r>
              <a:rPr lang="ru-RU" sz="2400" dirty="0" smtClean="0">
                <a:solidFill>
                  <a:srgbClr val="002060"/>
                </a:solidFill>
                <a:latin typeface="Times New Roman" panose="02020603050405020304" pitchFamily="18" charset="0"/>
                <a:cs typeface="Times New Roman" panose="02020603050405020304" pitchFamily="18" charset="0"/>
              </a:rPr>
              <a:t>Специальное законодательство по страховой деятельности</a:t>
            </a:r>
            <a:endParaRPr lang="ru-RU" sz="2400"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965229" y="3861048"/>
            <a:ext cx="5760640"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002060"/>
                </a:solidFill>
                <a:latin typeface="Times New Roman" panose="02020603050405020304" pitchFamily="18" charset="0"/>
                <a:cs typeface="Times New Roman" panose="02020603050405020304" pitchFamily="18" charset="0"/>
              </a:rPr>
              <a:t>Третья ступень – Прочие нормативные акты</a:t>
            </a:r>
            <a:endParaRPr lang="ru-RU" sz="2400" b="1" dirty="0">
              <a:solidFill>
                <a:srgbClr val="002060"/>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770069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331640" y="1988840"/>
            <a:ext cx="6624736" cy="1446550"/>
          </a:xfrm>
          <a:prstGeom prst="rect">
            <a:avLst/>
          </a:prstGeom>
        </p:spPr>
        <p:txBody>
          <a:bodyPr wrap="square">
            <a:spAutoFit/>
          </a:bodyPr>
          <a:lstStyle/>
          <a:p>
            <a:pPr lvl="0" algn="ctr"/>
            <a:r>
              <a:rPr lang="ru-RU" sz="4400" b="1" dirty="0">
                <a:solidFill>
                  <a:srgbClr val="002060"/>
                </a:solidFill>
                <a:latin typeface="Times New Roman" panose="02020603050405020304" pitchFamily="18" charset="0"/>
                <a:cs typeface="Times New Roman" panose="02020603050405020304" pitchFamily="18" charset="0"/>
              </a:rPr>
              <a:t>1.Основные понятия и виды страхования</a:t>
            </a: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2835472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79512" y="476672"/>
            <a:ext cx="8784976" cy="5543056"/>
          </a:xfrm>
          <a:prstGeom prst="rect">
            <a:avLst/>
          </a:prstGeom>
        </p:spPr>
        <p:txBody>
          <a:bodyPr wrap="square">
            <a:spAutoFit/>
          </a:bodyPr>
          <a:lstStyle/>
          <a:p>
            <a:pPr indent="450215" algn="just">
              <a:lnSpc>
                <a:spcPct val="115000"/>
              </a:lnSpc>
              <a:spcAft>
                <a:spcPts val="0"/>
              </a:spcAft>
            </a:pPr>
            <a:r>
              <a:rPr lang="ru-RU" sz="2200" dirty="0">
                <a:solidFill>
                  <a:srgbClr val="002060"/>
                </a:solidFill>
                <a:latin typeface="Times New Roman"/>
                <a:ea typeface="Calibri"/>
                <a:cs typeface="Times New Roman"/>
              </a:rPr>
              <a:t>Базовыми источниками права, регулирующими вопросы </a:t>
            </a:r>
            <a:r>
              <a:rPr lang="ru-RU" sz="2200" dirty="0" smtClean="0">
                <a:solidFill>
                  <a:srgbClr val="002060"/>
                </a:solidFill>
                <a:latin typeface="Times New Roman"/>
                <a:ea typeface="Calibri"/>
                <a:cs typeface="Times New Roman"/>
              </a:rPr>
              <a:t>страхования в </a:t>
            </a:r>
            <a:r>
              <a:rPr lang="ru-RU" sz="2200" dirty="0">
                <a:solidFill>
                  <a:srgbClr val="002060"/>
                </a:solidFill>
                <a:latin typeface="Times New Roman"/>
                <a:ea typeface="Calibri"/>
                <a:cs typeface="Times New Roman"/>
              </a:rPr>
              <a:t>Российской Федерации, бесспорно, являются </a:t>
            </a:r>
            <a:r>
              <a:rPr lang="ru-RU" sz="2200" b="1" dirty="0">
                <a:solidFill>
                  <a:srgbClr val="002060"/>
                </a:solidFill>
                <a:latin typeface="Times New Roman"/>
                <a:ea typeface="Calibri"/>
                <a:cs typeface="Times New Roman"/>
              </a:rPr>
              <a:t>48 ГК РФ </a:t>
            </a:r>
            <a:r>
              <a:rPr lang="ru-RU" sz="2200" dirty="0">
                <a:solidFill>
                  <a:srgbClr val="002060"/>
                </a:solidFill>
                <a:latin typeface="Times New Roman"/>
                <a:ea typeface="Calibri"/>
                <a:cs typeface="Times New Roman"/>
              </a:rPr>
              <a:t>и </a:t>
            </a:r>
            <a:r>
              <a:rPr lang="ru-RU" sz="2200" b="1" dirty="0">
                <a:solidFill>
                  <a:srgbClr val="002060"/>
                </a:solidFill>
                <a:latin typeface="Times New Roman"/>
                <a:ea typeface="Calibri"/>
                <a:cs typeface="Times New Roman"/>
              </a:rPr>
              <a:t>Закон об организации страхового дела в РФ</a:t>
            </a:r>
            <a:r>
              <a:rPr lang="ru-RU" sz="2200" dirty="0">
                <a:solidFill>
                  <a:srgbClr val="002060"/>
                </a:solidFill>
                <a:latin typeface="Times New Roman"/>
                <a:ea typeface="Calibri"/>
                <a:cs typeface="Times New Roman"/>
              </a:rPr>
              <a:t>. Однако страховое законодательство в настоящее время весьма обширно и продолжает увеличиваться. Законодательство содержит в себе как законы, которые полностью посвящены </a:t>
            </a:r>
            <a:r>
              <a:rPr lang="ru-RU" sz="2200" dirty="0" smtClean="0">
                <a:solidFill>
                  <a:srgbClr val="002060"/>
                </a:solidFill>
                <a:latin typeface="Times New Roman"/>
                <a:ea typeface="Calibri"/>
                <a:cs typeface="Times New Roman"/>
              </a:rPr>
              <a:t>отдельным видам </a:t>
            </a:r>
            <a:r>
              <a:rPr lang="ru-RU" sz="2200" dirty="0">
                <a:solidFill>
                  <a:srgbClr val="002060"/>
                </a:solidFill>
                <a:latin typeface="Times New Roman"/>
                <a:ea typeface="Calibri"/>
                <a:cs typeface="Times New Roman"/>
              </a:rPr>
              <a:t>страхования, так и законы, содержащие в себе отдельные нормы</a:t>
            </a:r>
            <a:r>
              <a:rPr lang="ru-RU" sz="2200" dirty="0" smtClean="0">
                <a:solidFill>
                  <a:srgbClr val="002060"/>
                </a:solidFill>
                <a:latin typeface="Times New Roman"/>
                <a:ea typeface="Calibri"/>
                <a:cs typeface="Times New Roman"/>
              </a:rPr>
              <a:t>, регламентирующие </a:t>
            </a:r>
            <a:r>
              <a:rPr lang="ru-RU" sz="2200" dirty="0">
                <a:solidFill>
                  <a:srgbClr val="002060"/>
                </a:solidFill>
                <a:latin typeface="Times New Roman"/>
                <a:ea typeface="Calibri"/>
                <a:cs typeface="Times New Roman"/>
              </a:rPr>
              <a:t>страховые правоотношения.</a:t>
            </a:r>
            <a:endParaRPr lang="ru-RU" sz="2200" dirty="0">
              <a:solidFill>
                <a:srgbClr val="002060"/>
              </a:solidFill>
              <a:latin typeface="Calibri"/>
              <a:ea typeface="Calibri"/>
              <a:cs typeface="Times New Roman"/>
            </a:endParaRPr>
          </a:p>
          <a:p>
            <a:pPr indent="450215" algn="just">
              <a:lnSpc>
                <a:spcPct val="115000"/>
              </a:lnSpc>
              <a:spcAft>
                <a:spcPts val="0"/>
              </a:spcAft>
            </a:pPr>
            <a:r>
              <a:rPr lang="ru-RU" sz="2200" b="1" dirty="0">
                <a:solidFill>
                  <a:srgbClr val="002060"/>
                </a:solidFill>
                <a:latin typeface="Times New Roman"/>
                <a:ea typeface="Calibri"/>
                <a:cs typeface="Times New Roman"/>
              </a:rPr>
              <a:t>Глава 48 ГК </a:t>
            </a:r>
            <a:r>
              <a:rPr lang="ru-RU" sz="2200" b="1" dirty="0" smtClean="0">
                <a:solidFill>
                  <a:srgbClr val="002060"/>
                </a:solidFill>
                <a:latin typeface="Times New Roman"/>
                <a:ea typeface="Calibri"/>
                <a:cs typeface="Times New Roman"/>
              </a:rPr>
              <a:t>РФ </a:t>
            </a:r>
            <a:r>
              <a:rPr lang="ru-RU" sz="2200" dirty="0">
                <a:solidFill>
                  <a:srgbClr val="002060"/>
                </a:solidFill>
                <a:latin typeface="Times New Roman"/>
                <a:ea typeface="Calibri"/>
                <a:cs typeface="Times New Roman"/>
              </a:rPr>
              <a:t>устанавливает основные положения, касающиеся проведения страховых операций. В ней определены возможные формы страхования, регламентируются порядок проведения обязательного страхования, ответственность за неосуществление данного вида страхования. Также в данной главе дается характеристика договоров имущественного и личного страхования, а также их </a:t>
            </a:r>
            <a:r>
              <a:rPr lang="ru-RU" sz="2200" dirty="0" err="1">
                <a:solidFill>
                  <a:srgbClr val="002060"/>
                </a:solidFill>
                <a:latin typeface="Times New Roman"/>
                <a:ea typeface="Calibri"/>
                <a:cs typeface="Times New Roman"/>
              </a:rPr>
              <a:t>подотраслей</a:t>
            </a:r>
            <a:r>
              <a:rPr lang="ru-RU" sz="2200" dirty="0">
                <a:solidFill>
                  <a:srgbClr val="002060"/>
                </a:solidFill>
                <a:latin typeface="Times New Roman"/>
                <a:ea typeface="Calibri"/>
                <a:cs typeface="Times New Roman"/>
              </a:rPr>
              <a:t>.</a:t>
            </a:r>
            <a:endParaRPr lang="ru-RU" sz="2200" dirty="0">
              <a:solidFill>
                <a:srgbClr val="002060"/>
              </a:solidFill>
              <a:effectLst/>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25242452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395536" y="993718"/>
            <a:ext cx="8208912" cy="4764381"/>
          </a:xfrm>
          <a:prstGeom prst="rect">
            <a:avLst/>
          </a:prstGeom>
        </p:spPr>
        <p:txBody>
          <a:bodyPr wrap="square">
            <a:spAutoFit/>
          </a:bodyPr>
          <a:lstStyle/>
          <a:p>
            <a:pPr indent="450215" algn="just">
              <a:lnSpc>
                <a:spcPct val="115000"/>
              </a:lnSpc>
              <a:spcAft>
                <a:spcPts val="0"/>
              </a:spcAft>
            </a:pPr>
            <a:r>
              <a:rPr lang="ru-RU" sz="2400" b="1" dirty="0">
                <a:solidFill>
                  <a:srgbClr val="002060"/>
                </a:solidFill>
                <a:latin typeface="Times New Roman"/>
                <a:ea typeface="Calibri"/>
                <a:cs typeface="Times New Roman"/>
              </a:rPr>
              <a:t>Закон РФ от 27 ноября 1992 г. № 4015—1 «Об организации страхового дела в Российской Федерации</a:t>
            </a:r>
            <a:r>
              <a:rPr lang="ru-RU" sz="2400" b="1" dirty="0" smtClean="0">
                <a:solidFill>
                  <a:srgbClr val="002060"/>
                </a:solidFill>
                <a:latin typeface="Times New Roman"/>
                <a:ea typeface="Calibri"/>
                <a:cs typeface="Times New Roman"/>
              </a:rPr>
              <a:t>» </a:t>
            </a:r>
            <a:r>
              <a:rPr lang="ru-RU" sz="2400" dirty="0">
                <a:solidFill>
                  <a:srgbClr val="002060"/>
                </a:solidFill>
                <a:latin typeface="Times New Roman"/>
                <a:ea typeface="Calibri"/>
                <a:cs typeface="Times New Roman"/>
              </a:rPr>
              <a:t>формулирует основные понятия в области страховой деятельности: страхование и перестрахование, формы страхования. Дается характеристика участникам договора страхования и требования, которые предъявляются к ним, а также виды страховых посредников.</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Calibri"/>
                <a:cs typeface="Times New Roman"/>
              </a:rPr>
              <a:t>Рассматриваются термины, используемые в договорах страхования, а именно: объект страхования, страховая сумма, страховой тариф, страховой взнос, страховой случай, страховая </a:t>
            </a:r>
            <a:r>
              <a:rPr lang="ru-RU" sz="2400" dirty="0" smtClean="0">
                <a:solidFill>
                  <a:srgbClr val="002060"/>
                </a:solidFill>
                <a:latin typeface="Times New Roman"/>
                <a:ea typeface="Calibri"/>
                <a:cs typeface="Times New Roman"/>
              </a:rPr>
              <a:t>выплата.</a:t>
            </a:r>
            <a:endParaRPr lang="ru-RU" sz="2400" dirty="0">
              <a:solidFill>
                <a:srgbClr val="002060"/>
              </a:solidFill>
              <a:effectLst/>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5157088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612845"/>
            <a:ext cx="8496944" cy="6370975"/>
          </a:xfrm>
          <a:prstGeom prst="rect">
            <a:avLst/>
          </a:prstGeom>
        </p:spPr>
        <p:txBody>
          <a:bodyPr wrap="square">
            <a:spAutoFit/>
          </a:bodyPr>
          <a:lstStyle/>
          <a:p>
            <a:pPr algn="ctr"/>
            <a:r>
              <a:rPr lang="ru-RU" sz="2400" b="1" dirty="0">
                <a:solidFill>
                  <a:srgbClr val="002060"/>
                </a:solidFill>
                <a:latin typeface="Times New Roman"/>
                <a:ea typeface="Calibri"/>
              </a:rPr>
              <a:t>Отдельным видам страхования посвящены следующие </a:t>
            </a:r>
            <a:r>
              <a:rPr lang="ru-RU" sz="2400" b="1" dirty="0" smtClean="0">
                <a:solidFill>
                  <a:srgbClr val="002060"/>
                </a:solidFill>
                <a:latin typeface="Times New Roman"/>
                <a:ea typeface="Calibri"/>
              </a:rPr>
              <a:t>Федеральные </a:t>
            </a:r>
            <a:r>
              <a:rPr lang="ru-RU" sz="2400" b="1" dirty="0">
                <a:solidFill>
                  <a:srgbClr val="002060"/>
                </a:solidFill>
                <a:latin typeface="Times New Roman"/>
                <a:ea typeface="Calibri"/>
              </a:rPr>
              <a:t>законы</a:t>
            </a:r>
            <a:r>
              <a:rPr lang="ru-RU" sz="2400" b="1" dirty="0" smtClean="0">
                <a:solidFill>
                  <a:srgbClr val="002060"/>
                </a:solidFill>
                <a:latin typeface="Times New Roman"/>
                <a:ea typeface="Calibri"/>
              </a:rPr>
              <a:t>:</a:t>
            </a:r>
          </a:p>
          <a:p>
            <a:pPr algn="just"/>
            <a:r>
              <a:rPr lang="ru-RU" sz="2400" dirty="0">
                <a:solidFill>
                  <a:srgbClr val="002060"/>
                </a:solidFill>
                <a:latin typeface="Times New Roman"/>
                <a:ea typeface="Calibri"/>
              </a:rPr>
              <a:t/>
            </a:r>
            <a:br>
              <a:rPr lang="ru-RU" sz="2400" dirty="0">
                <a:solidFill>
                  <a:srgbClr val="002060"/>
                </a:solidFill>
                <a:latin typeface="Times New Roman"/>
                <a:ea typeface="Calibri"/>
              </a:rPr>
            </a:br>
            <a:r>
              <a:rPr lang="ru-RU" sz="2400" dirty="0">
                <a:solidFill>
                  <a:srgbClr val="002060"/>
                </a:solidFill>
                <a:latin typeface="Times New Roman"/>
                <a:ea typeface="Calibri"/>
              </a:rPr>
              <a:t>• от 16.07.1999 № 165‑ФЗ «Об основах обязательного </a:t>
            </a:r>
            <a:r>
              <a:rPr lang="ru-RU" sz="2400" dirty="0" smtClean="0">
                <a:solidFill>
                  <a:srgbClr val="002060"/>
                </a:solidFill>
                <a:latin typeface="Times New Roman"/>
                <a:ea typeface="Calibri"/>
              </a:rPr>
              <a:t>социального страхования»;</a:t>
            </a:r>
          </a:p>
          <a:p>
            <a:pPr algn="just"/>
            <a:r>
              <a:rPr lang="ru-RU" sz="2400" dirty="0" smtClean="0">
                <a:solidFill>
                  <a:srgbClr val="002060"/>
                </a:solidFill>
                <a:latin typeface="Times New Roman"/>
                <a:ea typeface="Calibri"/>
              </a:rPr>
              <a:t>• </a:t>
            </a:r>
            <a:r>
              <a:rPr lang="ru-RU" sz="2400" dirty="0">
                <a:solidFill>
                  <a:srgbClr val="002060"/>
                </a:solidFill>
                <a:latin typeface="Times New Roman"/>
                <a:ea typeface="Calibri"/>
              </a:rPr>
              <a:t>от 24.07.1998 № 125‑ФЗ «Об обязательном социальном </a:t>
            </a:r>
            <a:r>
              <a:rPr lang="ru-RU" sz="2400" dirty="0" smtClean="0">
                <a:solidFill>
                  <a:srgbClr val="002060"/>
                </a:solidFill>
                <a:latin typeface="Times New Roman"/>
                <a:ea typeface="Calibri"/>
              </a:rPr>
              <a:t>страховании от </a:t>
            </a:r>
            <a:r>
              <a:rPr lang="ru-RU" sz="2400" dirty="0">
                <a:solidFill>
                  <a:srgbClr val="002060"/>
                </a:solidFill>
                <a:latin typeface="Times New Roman"/>
                <a:ea typeface="Calibri"/>
              </a:rPr>
              <a:t>несчастных случаев на производстве и профессиональных заболеваний</a:t>
            </a:r>
            <a:r>
              <a:rPr lang="ru-RU" sz="2400" dirty="0" smtClean="0">
                <a:solidFill>
                  <a:srgbClr val="002060"/>
                </a:solidFill>
                <a:latin typeface="Times New Roman"/>
                <a:ea typeface="Calibri"/>
              </a:rPr>
              <a:t>»;</a:t>
            </a:r>
          </a:p>
          <a:p>
            <a:pPr algn="just"/>
            <a:r>
              <a:rPr lang="ru-RU" sz="2400" dirty="0" smtClean="0">
                <a:solidFill>
                  <a:srgbClr val="002060"/>
                </a:solidFill>
                <a:latin typeface="Times New Roman"/>
                <a:ea typeface="Calibri"/>
              </a:rPr>
              <a:t>• </a:t>
            </a:r>
            <a:r>
              <a:rPr lang="ru-RU" sz="2400" dirty="0">
                <a:solidFill>
                  <a:srgbClr val="002060"/>
                </a:solidFill>
                <a:latin typeface="Times New Roman"/>
                <a:ea typeface="Calibri"/>
              </a:rPr>
              <a:t>от 29.12.2006 № 255‑ФЗ «Об обязательном социальном </a:t>
            </a:r>
            <a:r>
              <a:rPr lang="ru-RU" sz="2400" dirty="0" smtClean="0">
                <a:solidFill>
                  <a:srgbClr val="002060"/>
                </a:solidFill>
                <a:latin typeface="Times New Roman"/>
                <a:ea typeface="Calibri"/>
              </a:rPr>
              <a:t>страховании на </a:t>
            </a:r>
            <a:r>
              <a:rPr lang="ru-RU" sz="2400" dirty="0">
                <a:solidFill>
                  <a:srgbClr val="002060"/>
                </a:solidFill>
                <a:latin typeface="Times New Roman"/>
                <a:ea typeface="Calibri"/>
              </a:rPr>
              <a:t>случай временной нетрудоспособности и в связи с материнством</a:t>
            </a:r>
            <a:r>
              <a:rPr lang="ru-RU" sz="2400" dirty="0" smtClean="0">
                <a:solidFill>
                  <a:srgbClr val="002060"/>
                </a:solidFill>
                <a:latin typeface="Times New Roman"/>
                <a:ea typeface="Calibri"/>
              </a:rPr>
              <a:t>;</a:t>
            </a:r>
          </a:p>
          <a:p>
            <a:pPr algn="just"/>
            <a:r>
              <a:rPr lang="ru-RU" sz="2400" dirty="0" smtClean="0">
                <a:solidFill>
                  <a:srgbClr val="002060"/>
                </a:solidFill>
                <a:latin typeface="Times New Roman"/>
                <a:ea typeface="Calibri"/>
              </a:rPr>
              <a:t>• </a:t>
            </a:r>
            <a:r>
              <a:rPr lang="ru-RU" sz="2400" dirty="0">
                <a:solidFill>
                  <a:srgbClr val="002060"/>
                </a:solidFill>
                <a:latin typeface="Times New Roman"/>
                <a:ea typeface="Calibri"/>
              </a:rPr>
              <a:t>от 15.12.2001 № 167‑ФЗ «Об обязательном пенсионном </a:t>
            </a:r>
            <a:r>
              <a:rPr lang="ru-RU" sz="2400" dirty="0" smtClean="0">
                <a:solidFill>
                  <a:srgbClr val="002060"/>
                </a:solidFill>
                <a:latin typeface="Times New Roman"/>
                <a:ea typeface="Calibri"/>
              </a:rPr>
              <a:t>страховании в </a:t>
            </a:r>
            <a:r>
              <a:rPr lang="ru-RU" sz="2400" dirty="0">
                <a:solidFill>
                  <a:srgbClr val="002060"/>
                </a:solidFill>
                <a:latin typeface="Times New Roman"/>
                <a:ea typeface="Calibri"/>
              </a:rPr>
              <a:t>Российской Федерации</a:t>
            </a:r>
            <a:r>
              <a:rPr lang="ru-RU" sz="2400" dirty="0" smtClean="0">
                <a:solidFill>
                  <a:srgbClr val="002060"/>
                </a:solidFill>
                <a:latin typeface="Times New Roman"/>
                <a:ea typeface="Calibri"/>
              </a:rPr>
              <a:t>»;</a:t>
            </a:r>
          </a:p>
          <a:p>
            <a:pPr algn="just"/>
            <a:r>
              <a:rPr lang="ru-RU" sz="2400" dirty="0" smtClean="0">
                <a:solidFill>
                  <a:srgbClr val="002060"/>
                </a:solidFill>
                <a:latin typeface="Times New Roman"/>
                <a:ea typeface="Calibri"/>
              </a:rPr>
              <a:t>• </a:t>
            </a:r>
            <a:r>
              <a:rPr lang="ru-RU" sz="2400" dirty="0">
                <a:solidFill>
                  <a:srgbClr val="002060"/>
                </a:solidFill>
                <a:latin typeface="Times New Roman"/>
                <a:ea typeface="Calibri"/>
              </a:rPr>
              <a:t>от 29.11.2010 № 326‑ФЗ «Об обязательном медицинском </a:t>
            </a:r>
            <a:r>
              <a:rPr lang="ru-RU" sz="2400" dirty="0" smtClean="0">
                <a:solidFill>
                  <a:srgbClr val="002060"/>
                </a:solidFill>
                <a:latin typeface="Times New Roman"/>
                <a:ea typeface="Calibri"/>
              </a:rPr>
              <a:t>страховании </a:t>
            </a:r>
            <a:r>
              <a:rPr lang="ru-RU" sz="2400" dirty="0">
                <a:solidFill>
                  <a:srgbClr val="002060"/>
                </a:solidFill>
                <a:latin typeface="Times New Roman"/>
                <a:ea typeface="Calibri"/>
              </a:rPr>
              <a:t>в Российской Федерации</a:t>
            </a:r>
            <a:r>
              <a:rPr lang="ru-RU" sz="2400" dirty="0" smtClean="0">
                <a:solidFill>
                  <a:srgbClr val="002060"/>
                </a:solidFill>
                <a:latin typeface="Times New Roman"/>
                <a:ea typeface="Calibri"/>
              </a:rPr>
              <a:t>»;</a:t>
            </a:r>
          </a:p>
          <a:p>
            <a:pPr algn="just"/>
            <a:r>
              <a:rPr lang="ru-RU" sz="2400" dirty="0">
                <a:solidFill>
                  <a:srgbClr val="002060"/>
                </a:solidFill>
                <a:latin typeface="Times New Roman"/>
                <a:ea typeface="Calibri"/>
              </a:rPr>
              <a:t/>
            </a:r>
            <a:br>
              <a:rPr lang="ru-RU" sz="2400" dirty="0">
                <a:solidFill>
                  <a:srgbClr val="002060"/>
                </a:solidFill>
                <a:latin typeface="Times New Roman"/>
                <a:ea typeface="Calibri"/>
              </a:rPr>
            </a:br>
            <a:endParaRPr lang="ru-RU" sz="2400" dirty="0">
              <a:solidFill>
                <a:srgbClr val="002060"/>
              </a:solidFill>
            </a:endParaRPr>
          </a:p>
        </p:txBody>
      </p:sp>
      <p:pic>
        <p:nvPicPr>
          <p:cNvPr id="5" name="Рисунок 4"/>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9971603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77741" y="548680"/>
            <a:ext cx="8712968" cy="4612032"/>
          </a:xfrm>
          <a:prstGeom prst="rect">
            <a:avLst/>
          </a:prstGeom>
        </p:spPr>
        <p:txBody>
          <a:bodyPr wrap="square">
            <a:spAutoFit/>
          </a:bodyPr>
          <a:lstStyle/>
          <a:p>
            <a:pPr indent="450215" algn="just">
              <a:lnSpc>
                <a:spcPct val="115000"/>
              </a:lnSpc>
              <a:spcAft>
                <a:spcPts val="0"/>
              </a:spcAft>
            </a:pPr>
            <a:r>
              <a:rPr lang="ru-RU" sz="2200" dirty="0">
                <a:solidFill>
                  <a:srgbClr val="002060"/>
                </a:solidFill>
                <a:latin typeface="Times New Roman"/>
                <a:ea typeface="Calibri"/>
                <a:cs typeface="Times New Roman"/>
              </a:rPr>
              <a:t>• от 25.04.2002 № 40‑ФЗ «Об обязательном страховании </a:t>
            </a:r>
            <a:r>
              <a:rPr lang="ru-RU" sz="2200" dirty="0" smtClean="0">
                <a:solidFill>
                  <a:srgbClr val="002060"/>
                </a:solidFill>
                <a:latin typeface="Times New Roman"/>
                <a:ea typeface="Calibri"/>
                <a:cs typeface="Times New Roman"/>
              </a:rPr>
              <a:t>гражданской ответственности </a:t>
            </a:r>
            <a:r>
              <a:rPr lang="ru-RU" sz="2200" dirty="0">
                <a:solidFill>
                  <a:srgbClr val="002060"/>
                </a:solidFill>
                <a:latin typeface="Times New Roman"/>
                <a:ea typeface="Calibri"/>
                <a:cs typeface="Times New Roman"/>
              </a:rPr>
              <a:t>владельцев транспортных средств</a:t>
            </a:r>
            <a:r>
              <a:rPr lang="ru-RU" sz="2200" dirty="0" smtClean="0">
                <a:solidFill>
                  <a:srgbClr val="002060"/>
                </a:solidFill>
                <a:latin typeface="Times New Roman"/>
                <a:ea typeface="Calibri"/>
                <a:cs typeface="Times New Roman"/>
              </a:rPr>
              <a:t>»;</a:t>
            </a:r>
          </a:p>
          <a:p>
            <a:pPr indent="450215" algn="just">
              <a:lnSpc>
                <a:spcPct val="115000"/>
              </a:lnSpc>
              <a:spcAft>
                <a:spcPts val="0"/>
              </a:spcAft>
            </a:pPr>
            <a:r>
              <a:rPr lang="ru-RU" sz="2200" dirty="0" smtClean="0">
                <a:solidFill>
                  <a:srgbClr val="002060"/>
                </a:solidFill>
                <a:latin typeface="Times New Roman"/>
                <a:ea typeface="Calibri"/>
                <a:cs typeface="Times New Roman"/>
              </a:rPr>
              <a:t>• </a:t>
            </a:r>
            <a:r>
              <a:rPr lang="ru-RU" sz="2200" dirty="0">
                <a:solidFill>
                  <a:srgbClr val="002060"/>
                </a:solidFill>
                <a:latin typeface="Times New Roman"/>
                <a:ea typeface="Calibri"/>
                <a:cs typeface="Times New Roman"/>
              </a:rPr>
              <a:t>от 14.06.2012 № 67‑ФЗ «Об обязательном страховании </a:t>
            </a:r>
            <a:r>
              <a:rPr lang="ru-RU" sz="2200" dirty="0" smtClean="0">
                <a:solidFill>
                  <a:srgbClr val="002060"/>
                </a:solidFill>
                <a:latin typeface="Times New Roman"/>
                <a:ea typeface="Calibri"/>
                <a:cs typeface="Times New Roman"/>
              </a:rPr>
              <a:t>гражданской ответственности </a:t>
            </a:r>
            <a:r>
              <a:rPr lang="ru-RU" sz="2200" dirty="0">
                <a:solidFill>
                  <a:srgbClr val="002060"/>
                </a:solidFill>
                <a:latin typeface="Times New Roman"/>
                <a:ea typeface="Calibri"/>
                <a:cs typeface="Times New Roman"/>
              </a:rPr>
              <a:t>перевозчика за причинение вреда жизни, здоровью, имуществу пассажиров и о порядке возмещения такого вреда, </a:t>
            </a:r>
            <a:r>
              <a:rPr lang="ru-RU" sz="2200" dirty="0" smtClean="0">
                <a:solidFill>
                  <a:srgbClr val="002060"/>
                </a:solidFill>
                <a:latin typeface="Times New Roman"/>
                <a:ea typeface="Calibri"/>
                <a:cs typeface="Times New Roman"/>
              </a:rPr>
              <a:t>причиненного при </a:t>
            </a:r>
            <a:r>
              <a:rPr lang="ru-RU" sz="2200" dirty="0">
                <a:solidFill>
                  <a:srgbClr val="002060"/>
                </a:solidFill>
                <a:latin typeface="Times New Roman"/>
                <a:ea typeface="Calibri"/>
                <a:cs typeface="Times New Roman"/>
              </a:rPr>
              <a:t>перевозках пассажиров метрополитеном</a:t>
            </a:r>
            <a:r>
              <a:rPr lang="ru-RU" sz="2200" dirty="0" smtClean="0">
                <a:solidFill>
                  <a:srgbClr val="002060"/>
                </a:solidFill>
                <a:latin typeface="Times New Roman"/>
                <a:ea typeface="Calibri"/>
                <a:cs typeface="Times New Roman"/>
              </a:rPr>
              <a:t>»;</a:t>
            </a:r>
          </a:p>
          <a:p>
            <a:pPr indent="450215" algn="just">
              <a:lnSpc>
                <a:spcPct val="115000"/>
              </a:lnSpc>
              <a:spcAft>
                <a:spcPts val="0"/>
              </a:spcAft>
            </a:pPr>
            <a:r>
              <a:rPr lang="ru-RU" sz="2200" dirty="0" smtClean="0">
                <a:solidFill>
                  <a:srgbClr val="002060"/>
                </a:solidFill>
                <a:latin typeface="Times New Roman"/>
                <a:ea typeface="Calibri"/>
                <a:cs typeface="Times New Roman"/>
              </a:rPr>
              <a:t>• </a:t>
            </a:r>
            <a:r>
              <a:rPr lang="ru-RU" sz="2200" dirty="0">
                <a:solidFill>
                  <a:srgbClr val="002060"/>
                </a:solidFill>
                <a:latin typeface="Times New Roman"/>
                <a:ea typeface="Calibri"/>
                <a:cs typeface="Times New Roman"/>
              </a:rPr>
              <a:t>от 27.07.2010 № 225‑ФЗ «Об обязательном страховании граждан-</a:t>
            </a:r>
            <a:br>
              <a:rPr lang="ru-RU" sz="2200" dirty="0">
                <a:solidFill>
                  <a:srgbClr val="002060"/>
                </a:solidFill>
                <a:latin typeface="Times New Roman"/>
                <a:ea typeface="Calibri"/>
                <a:cs typeface="Times New Roman"/>
              </a:rPr>
            </a:br>
            <a:r>
              <a:rPr lang="ru-RU" sz="2200" dirty="0" err="1">
                <a:solidFill>
                  <a:srgbClr val="002060"/>
                </a:solidFill>
                <a:latin typeface="Times New Roman"/>
                <a:ea typeface="Calibri"/>
                <a:cs typeface="Times New Roman"/>
              </a:rPr>
              <a:t>ской</a:t>
            </a:r>
            <a:r>
              <a:rPr lang="ru-RU" sz="2200" dirty="0">
                <a:solidFill>
                  <a:srgbClr val="002060"/>
                </a:solidFill>
                <a:latin typeface="Times New Roman"/>
                <a:ea typeface="Calibri"/>
                <a:cs typeface="Times New Roman"/>
              </a:rPr>
              <a:t> ответственности владельца опасного объекта за причинение вреда</a:t>
            </a:r>
            <a:br>
              <a:rPr lang="ru-RU" sz="2200" dirty="0">
                <a:solidFill>
                  <a:srgbClr val="002060"/>
                </a:solidFill>
                <a:latin typeface="Times New Roman"/>
                <a:ea typeface="Calibri"/>
                <a:cs typeface="Times New Roman"/>
              </a:rPr>
            </a:br>
            <a:r>
              <a:rPr lang="ru-RU" sz="2200" dirty="0">
                <a:solidFill>
                  <a:srgbClr val="002060"/>
                </a:solidFill>
                <a:latin typeface="Times New Roman"/>
                <a:ea typeface="Calibri"/>
                <a:cs typeface="Times New Roman"/>
              </a:rPr>
              <a:t>в результате аварии на опасном объекте»;</a:t>
            </a:r>
            <a:endParaRPr lang="ru-RU" sz="2200" dirty="0">
              <a:solidFill>
                <a:srgbClr val="002060"/>
              </a:solidFill>
              <a:latin typeface="Calibri"/>
              <a:ea typeface="Calibri"/>
              <a:cs typeface="Times New Roman"/>
            </a:endParaRPr>
          </a:p>
          <a:p>
            <a:pPr algn="just"/>
            <a:r>
              <a:rPr lang="ru-RU" sz="2200" dirty="0" smtClean="0">
                <a:solidFill>
                  <a:srgbClr val="002060"/>
                </a:solidFill>
                <a:latin typeface="Times New Roman"/>
                <a:ea typeface="Calibri"/>
              </a:rPr>
              <a:t>      • </a:t>
            </a:r>
            <a:r>
              <a:rPr lang="ru-RU" sz="2200" dirty="0">
                <a:solidFill>
                  <a:srgbClr val="002060"/>
                </a:solidFill>
                <a:latin typeface="Times New Roman"/>
                <a:ea typeface="Calibri"/>
              </a:rPr>
              <a:t>от 23.12.2003 № 177‑ФЗ «О страховании вкладов физических </a:t>
            </a:r>
            <a:r>
              <a:rPr lang="ru-RU" sz="2200" dirty="0" smtClean="0">
                <a:solidFill>
                  <a:srgbClr val="002060"/>
                </a:solidFill>
                <a:latin typeface="Times New Roman"/>
                <a:ea typeface="Calibri"/>
              </a:rPr>
              <a:t>лиц в </a:t>
            </a:r>
            <a:r>
              <a:rPr lang="ru-RU" sz="2200" dirty="0">
                <a:solidFill>
                  <a:srgbClr val="002060"/>
                </a:solidFill>
                <a:latin typeface="Times New Roman"/>
                <a:ea typeface="Calibri"/>
              </a:rPr>
              <a:t>банках </a:t>
            </a:r>
            <a:r>
              <a:rPr lang="ru-RU" sz="2200" dirty="0" smtClean="0">
                <a:solidFill>
                  <a:srgbClr val="002060"/>
                </a:solidFill>
                <a:latin typeface="Times New Roman"/>
                <a:ea typeface="Calibri"/>
              </a:rPr>
              <a:t>российской </a:t>
            </a:r>
            <a:r>
              <a:rPr lang="ru-RU" sz="2200" dirty="0">
                <a:solidFill>
                  <a:srgbClr val="002060"/>
                </a:solidFill>
                <a:latin typeface="Times New Roman"/>
                <a:ea typeface="Calibri"/>
              </a:rPr>
              <a:t>Федерации</a:t>
            </a:r>
            <a:r>
              <a:rPr lang="ru-RU" sz="2200" dirty="0" smtClean="0">
                <a:solidFill>
                  <a:srgbClr val="002060"/>
                </a:solidFill>
                <a:latin typeface="Times New Roman"/>
                <a:ea typeface="Calibri"/>
              </a:rPr>
              <a:t>»;</a:t>
            </a:r>
          </a:p>
          <a:p>
            <a:pPr algn="just"/>
            <a:r>
              <a:rPr lang="ru-RU" sz="2200" dirty="0" smtClean="0">
                <a:solidFill>
                  <a:srgbClr val="002060"/>
                </a:solidFill>
                <a:latin typeface="Times New Roman"/>
                <a:ea typeface="Calibri"/>
              </a:rPr>
              <a:t>      • </a:t>
            </a:r>
            <a:r>
              <a:rPr lang="ru-RU" sz="2200" dirty="0">
                <a:solidFill>
                  <a:srgbClr val="002060"/>
                </a:solidFill>
                <a:latin typeface="Times New Roman"/>
                <a:ea typeface="Calibri"/>
              </a:rPr>
              <a:t>от 29.11.2007 № 286‑ФЗ «О взаимном страховании».</a:t>
            </a:r>
            <a:endParaRPr lang="ru-RU" sz="2200" dirty="0">
              <a:solidFill>
                <a:srgbClr val="002060"/>
              </a:solidFill>
            </a:endParaRPr>
          </a:p>
        </p:txBody>
      </p:sp>
      <p:pic>
        <p:nvPicPr>
          <p:cNvPr id="5" name="Рисунок 4"/>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2434309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323528" y="908720"/>
            <a:ext cx="8280920" cy="3416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dirty="0">
                <a:solidFill>
                  <a:srgbClr val="002060"/>
                </a:solidFill>
                <a:latin typeface="Times New Roman" panose="02020603050405020304" pitchFamily="18" charset="0"/>
                <a:ea typeface="Calibri"/>
                <a:cs typeface="Times New Roman" panose="02020603050405020304" pitchFamily="18" charset="0"/>
              </a:rPr>
              <a:t>Правовому регулированию страховых отношений посвящены также </a:t>
            </a:r>
            <a:r>
              <a:rPr lang="ru-RU" sz="2400" dirty="0" smtClean="0">
                <a:solidFill>
                  <a:srgbClr val="002060"/>
                </a:solidFill>
                <a:latin typeface="Times New Roman" panose="02020603050405020304" pitchFamily="18" charset="0"/>
                <a:ea typeface="Calibri"/>
                <a:cs typeface="Times New Roman" panose="02020603050405020304" pitchFamily="18" charset="0"/>
              </a:rPr>
              <a:t>отдельные </a:t>
            </a:r>
            <a:r>
              <a:rPr lang="ru-RU" sz="2400" dirty="0">
                <a:solidFill>
                  <a:srgbClr val="002060"/>
                </a:solidFill>
                <a:latin typeface="Times New Roman" panose="02020603050405020304" pitchFamily="18" charset="0"/>
                <a:ea typeface="Calibri"/>
                <a:cs typeface="Times New Roman" panose="02020603050405020304" pitchFamily="18" charset="0"/>
              </a:rPr>
              <a:t>нормы следующих законов</a:t>
            </a:r>
            <a:r>
              <a:rPr lang="ru-RU" sz="2400" dirty="0" smtClean="0">
                <a:solidFill>
                  <a:srgbClr val="002060"/>
                </a:solidFill>
                <a:latin typeface="Times New Roman" panose="02020603050405020304" pitchFamily="18" charset="0"/>
                <a:ea typeface="Calibri"/>
                <a:cs typeface="Times New Roman" panose="02020603050405020304" pitchFamily="18" charset="0"/>
              </a:rPr>
              <a:t>:</a:t>
            </a:r>
          </a:p>
          <a:p>
            <a:pPr algn="just"/>
            <a:r>
              <a:rPr lang="ru-RU" sz="2400" dirty="0">
                <a:solidFill>
                  <a:srgbClr val="002060"/>
                </a:solidFill>
                <a:latin typeface="Times New Roman" panose="02020603050405020304" pitchFamily="18" charset="0"/>
                <a:ea typeface="Calibri"/>
                <a:cs typeface="Times New Roman" panose="02020603050405020304" pitchFamily="18" charset="0"/>
              </a:rPr>
              <a:t/>
            </a:r>
            <a:br>
              <a:rPr lang="ru-RU" sz="2400" dirty="0">
                <a:solidFill>
                  <a:srgbClr val="002060"/>
                </a:solidFill>
                <a:latin typeface="Times New Roman" panose="02020603050405020304" pitchFamily="18" charset="0"/>
                <a:ea typeface="Calibri"/>
                <a:cs typeface="Times New Roman" panose="02020603050405020304" pitchFamily="18" charset="0"/>
              </a:rPr>
            </a:br>
            <a:r>
              <a:rPr lang="ru-RU" sz="2400" dirty="0">
                <a:solidFill>
                  <a:srgbClr val="002060"/>
                </a:solidFill>
                <a:latin typeface="Times New Roman" panose="02020603050405020304" pitchFamily="18" charset="0"/>
                <a:ea typeface="Calibri"/>
                <a:cs typeface="Times New Roman" panose="02020603050405020304" pitchFamily="18" charset="0"/>
              </a:rPr>
              <a:t>• Жилищного кодекса Российской Федерации от 29.12.2004 </a:t>
            </a:r>
            <a:r>
              <a:rPr lang="ru-RU" sz="2400" dirty="0" smtClean="0">
                <a:solidFill>
                  <a:srgbClr val="002060"/>
                </a:solidFill>
                <a:latin typeface="Times New Roman" panose="02020603050405020304" pitchFamily="18" charset="0"/>
                <a:ea typeface="Calibri"/>
                <a:cs typeface="Times New Roman" panose="02020603050405020304" pitchFamily="18" charset="0"/>
              </a:rPr>
              <a:t>   № </a:t>
            </a:r>
            <a:r>
              <a:rPr lang="ru-RU" sz="2400" dirty="0">
                <a:solidFill>
                  <a:srgbClr val="002060"/>
                </a:solidFill>
                <a:latin typeface="Times New Roman" panose="02020603050405020304" pitchFamily="18" charset="0"/>
                <a:ea typeface="Calibri"/>
                <a:cs typeface="Times New Roman" panose="02020603050405020304" pitchFamily="18" charset="0"/>
              </a:rPr>
              <a:t>188‑ФЗ</a:t>
            </a:r>
            <a:r>
              <a:rPr lang="ru-RU" sz="2400" dirty="0" smtClean="0">
                <a:solidFill>
                  <a:srgbClr val="002060"/>
                </a:solidFill>
                <a:latin typeface="Times New Roman" panose="02020603050405020304" pitchFamily="18" charset="0"/>
                <a:ea typeface="Calibri"/>
                <a:cs typeface="Times New Roman" panose="02020603050405020304" pitchFamily="18" charset="0"/>
              </a:rPr>
              <a:t>;</a:t>
            </a:r>
          </a:p>
          <a:p>
            <a:pPr algn="just"/>
            <a:r>
              <a:rPr lang="ru-RU" sz="2400" dirty="0" smtClean="0">
                <a:solidFill>
                  <a:srgbClr val="002060"/>
                </a:solidFill>
                <a:latin typeface="Times New Roman" panose="02020603050405020304" pitchFamily="18" charset="0"/>
                <a:ea typeface="Calibri"/>
                <a:cs typeface="Times New Roman" panose="02020603050405020304" pitchFamily="18" charset="0"/>
              </a:rPr>
              <a:t>• </a:t>
            </a:r>
            <a:r>
              <a:rPr lang="ru-RU" sz="2400" dirty="0">
                <a:solidFill>
                  <a:srgbClr val="002060"/>
                </a:solidFill>
                <a:latin typeface="Times New Roman" panose="02020603050405020304" pitchFamily="18" charset="0"/>
                <a:ea typeface="Calibri"/>
                <a:cs typeface="Times New Roman" panose="02020603050405020304" pitchFamily="18" charset="0"/>
              </a:rPr>
              <a:t>Воздушного кодекса Российской Федерации от 19.03.1997 № 60‑ФЗ</a:t>
            </a:r>
            <a:r>
              <a:rPr lang="ru-RU" sz="2400" dirty="0" smtClean="0">
                <a:solidFill>
                  <a:srgbClr val="002060"/>
                </a:solidFill>
                <a:latin typeface="Times New Roman" panose="02020603050405020304" pitchFamily="18" charset="0"/>
                <a:ea typeface="Calibri"/>
                <a:cs typeface="Times New Roman" panose="02020603050405020304" pitchFamily="18" charset="0"/>
              </a:rPr>
              <a:t>;</a:t>
            </a:r>
          </a:p>
          <a:p>
            <a:pPr algn="just"/>
            <a:r>
              <a:rPr lang="ru-RU" sz="2400" dirty="0" smtClean="0">
                <a:solidFill>
                  <a:srgbClr val="002060"/>
                </a:solidFill>
                <a:latin typeface="Times New Roman" panose="02020603050405020304" pitchFamily="18" charset="0"/>
                <a:ea typeface="Calibri"/>
                <a:cs typeface="Times New Roman" panose="02020603050405020304" pitchFamily="18" charset="0"/>
              </a:rPr>
              <a:t>• </a:t>
            </a:r>
            <a:r>
              <a:rPr lang="ru-RU" sz="2400" dirty="0">
                <a:solidFill>
                  <a:srgbClr val="002060"/>
                </a:solidFill>
                <a:latin typeface="Times New Roman" panose="02020603050405020304" pitchFamily="18" charset="0"/>
                <a:ea typeface="Calibri"/>
                <a:cs typeface="Times New Roman" panose="02020603050405020304" pitchFamily="18" charset="0"/>
              </a:rPr>
              <a:t>Кодекса внутреннего водного транспорта Российской </a:t>
            </a:r>
            <a:r>
              <a:rPr lang="ru-RU" sz="2400" dirty="0" smtClean="0">
                <a:solidFill>
                  <a:srgbClr val="002060"/>
                </a:solidFill>
                <a:latin typeface="Times New Roman" panose="02020603050405020304" pitchFamily="18" charset="0"/>
                <a:ea typeface="Calibri"/>
                <a:cs typeface="Times New Roman" panose="02020603050405020304" pitchFamily="18" charset="0"/>
              </a:rPr>
              <a:t>Федерации</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 от 19.03.1997 </a:t>
            </a:r>
            <a:r>
              <a:rPr lang="en-US" sz="2400" dirty="0">
                <a:solidFill>
                  <a:srgbClr val="002060"/>
                </a:solidFill>
                <a:latin typeface="Times New Roman" panose="02020603050405020304" pitchFamily="18" charset="0"/>
                <a:cs typeface="Times New Roman" panose="02020603050405020304" pitchFamily="18" charset="0"/>
              </a:rPr>
              <a:t>N 60-</a:t>
            </a:r>
            <a:r>
              <a:rPr lang="ru-RU" sz="2400" dirty="0">
                <a:solidFill>
                  <a:srgbClr val="002060"/>
                </a:solidFill>
                <a:latin typeface="Times New Roman" panose="02020603050405020304" pitchFamily="18" charset="0"/>
                <a:cs typeface="Times New Roman" panose="02020603050405020304" pitchFamily="18" charset="0"/>
              </a:rPr>
              <a:t>ФЗ</a:t>
            </a:r>
            <a:r>
              <a:rPr lang="ru-RU" sz="2400" b="1" dirty="0">
                <a:solidFill>
                  <a:srgbClr val="002060"/>
                </a:solidFill>
                <a:latin typeface="Times New Roman" panose="02020603050405020304" pitchFamily="18" charset="0"/>
                <a:cs typeface="Times New Roman" panose="02020603050405020304" pitchFamily="18" charset="0"/>
              </a:rPr>
              <a:t> </a:t>
            </a:r>
            <a:r>
              <a:rPr lang="ru-RU" sz="2400" dirty="0" smtClean="0">
                <a:solidFill>
                  <a:srgbClr val="002060"/>
                </a:solidFill>
                <a:latin typeface="Times New Roman" panose="02020603050405020304" pitchFamily="18" charset="0"/>
                <a:ea typeface="Calibri"/>
                <a:cs typeface="Times New Roman" panose="02020603050405020304" pitchFamily="18" charset="0"/>
              </a:rPr>
              <a:t> и др.</a:t>
            </a:r>
            <a:endParaRPr lang="ru-RU" sz="2400" dirty="0">
              <a:solidFill>
                <a:srgbClr val="002060"/>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3008477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4" name="Прямоугольник 3"/>
          <p:cNvSpPr/>
          <p:nvPr/>
        </p:nvSpPr>
        <p:spPr>
          <a:xfrm>
            <a:off x="308184" y="332656"/>
            <a:ext cx="8440279" cy="290143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lnSpc>
                <a:spcPct val="115000"/>
              </a:lnSpc>
              <a:spcAft>
                <a:spcPts val="0"/>
              </a:spcAft>
            </a:pPr>
            <a:r>
              <a:rPr lang="ru-RU" sz="2000" dirty="0">
                <a:latin typeface="Times New Roman"/>
                <a:ea typeface="Calibri"/>
                <a:cs typeface="Times New Roman"/>
              </a:rPr>
              <a:t>Правовую базу страхового законодательства составляют не только федеральные законы, но и другие акты федерального уровня, такие как указы Президента РФ, Постановления Правительства РФ, акты министерств, агентств, ведомств. Указанные акты образуют федеральный уровень регулирования страховой деятельности, основанный на централизованном управлении экономикой страны. С другой стороны, в состав страхового законодательства могут входить и акты субъектов РФ в пределах их компетенции.</a:t>
            </a:r>
            <a:endParaRPr lang="ru-RU" sz="2000" dirty="0">
              <a:effectLst/>
              <a:latin typeface="Calibri"/>
              <a:ea typeface="Calibri"/>
              <a:cs typeface="Times New Roman"/>
            </a:endParaRPr>
          </a:p>
        </p:txBody>
      </p:sp>
      <p:sp>
        <p:nvSpPr>
          <p:cNvPr id="5" name="Прямоугольник 4"/>
          <p:cNvSpPr/>
          <p:nvPr/>
        </p:nvSpPr>
        <p:spPr>
          <a:xfrm>
            <a:off x="294508" y="3429000"/>
            <a:ext cx="8440279" cy="290143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indent="450215" algn="just">
              <a:lnSpc>
                <a:spcPct val="115000"/>
              </a:lnSpc>
              <a:spcAft>
                <a:spcPts val="0"/>
              </a:spcAft>
            </a:pPr>
            <a:r>
              <a:rPr lang="ru-RU" sz="2000" b="1" dirty="0">
                <a:latin typeface="Times New Roman"/>
                <a:ea typeface="Calibri"/>
                <a:cs typeface="Times New Roman"/>
              </a:rPr>
              <a:t>Подзаконные нормативные акты</a:t>
            </a:r>
            <a:r>
              <a:rPr lang="ru-RU" sz="2000" dirty="0">
                <a:latin typeface="Times New Roman"/>
                <a:ea typeface="Calibri"/>
                <a:cs typeface="Times New Roman"/>
              </a:rPr>
              <a:t> также играют важную роль в регулировании правовых отношений страховой деятельности. Но они не должны ни в коем случае противоречить, во-первых, Конституции РФ, а во-вторых, федеральным законам. Но, несмотря на это, очень часто правило нарушается. Хотя, с другой стороны, на данном этапе развития правовой системы существует проблема, когда происходит сдерживание и упорядочение сферы применения ведомственных (равно как и региональных) нормативных актов.</a:t>
            </a:r>
            <a:endParaRPr lang="ru-RU" sz="2000" dirty="0">
              <a:effectLst/>
              <a:latin typeface="Calibri"/>
              <a:ea typeface="Calibri"/>
              <a:cs typeface="Times New Roman"/>
            </a:endParaRPr>
          </a:p>
        </p:txBody>
      </p:sp>
    </p:spTree>
    <p:extLst>
      <p:ext uri="{BB962C8B-B14F-4D97-AF65-F5344CB8AC3E}">
        <p14:creationId xmlns:p14="http://schemas.microsoft.com/office/powerpoint/2010/main" val="739463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188640"/>
            <a:ext cx="8712968" cy="6740307"/>
          </a:xfrm>
          <a:prstGeom prst="rect">
            <a:avLst/>
          </a:prstGeom>
        </p:spPr>
        <p:txBody>
          <a:bodyPr wrap="square">
            <a:spAutoFit/>
          </a:bodyPr>
          <a:lstStyle/>
          <a:p>
            <a:pPr algn="just"/>
            <a:r>
              <a:rPr lang="ru-RU" sz="2400" dirty="0" smtClean="0">
                <a:solidFill>
                  <a:srgbClr val="002060"/>
                </a:solidFill>
                <a:latin typeface="Times New Roman" panose="02020603050405020304" pitchFamily="18" charset="0"/>
                <a:cs typeface="Times New Roman" panose="02020603050405020304" pitchFamily="18" charset="0"/>
              </a:rPr>
              <a:t>	В </a:t>
            </a:r>
            <a:r>
              <a:rPr lang="ru-RU" sz="2400" dirty="0">
                <a:solidFill>
                  <a:srgbClr val="002060"/>
                </a:solidFill>
                <a:latin typeface="Times New Roman" panose="02020603050405020304" pitchFamily="18" charset="0"/>
                <a:cs typeface="Times New Roman" panose="02020603050405020304" pitchFamily="18" charset="0"/>
              </a:rPr>
              <a:t>системе страхового законодательства очень важную роль играют </a:t>
            </a:r>
            <a:r>
              <a:rPr lang="ru-RU" sz="2400" b="1" dirty="0">
                <a:solidFill>
                  <a:srgbClr val="002060"/>
                </a:solidFill>
                <a:latin typeface="Times New Roman" panose="02020603050405020304" pitchFamily="18" charset="0"/>
                <a:cs typeface="Times New Roman" panose="02020603050405020304" pitchFamily="18" charset="0"/>
              </a:rPr>
              <a:t>акты локального регулирования</a:t>
            </a:r>
            <a:r>
              <a:rPr lang="ru-RU" sz="2400" dirty="0">
                <a:solidFill>
                  <a:srgbClr val="002060"/>
                </a:solidFill>
                <a:latin typeface="Times New Roman" panose="02020603050405020304" pitchFamily="18" charset="0"/>
                <a:cs typeface="Times New Roman" panose="02020603050405020304" pitchFamily="18" charset="0"/>
              </a:rPr>
              <a:t>, которые подразделяются на индивидуальные и нормативные в зависимости от того, какой характер носят входящие в них предписания. Нормативные локальные акты являются правовыми актами общеобязательного действия. Основная цель их издания – регулирование поведения конкретного субъекта права.</a:t>
            </a:r>
          </a:p>
          <a:p>
            <a:pPr algn="just"/>
            <a:r>
              <a:rPr lang="ru-RU" sz="2400" dirty="0" smtClean="0">
                <a:solidFill>
                  <a:srgbClr val="002060"/>
                </a:solidFill>
                <a:latin typeface="Times New Roman" panose="02020603050405020304" pitchFamily="18" charset="0"/>
                <a:cs typeface="Times New Roman" panose="02020603050405020304" pitchFamily="18" charset="0"/>
              </a:rPr>
              <a:t>	Локальные </a:t>
            </a:r>
            <a:r>
              <a:rPr lang="ru-RU" sz="2400" dirty="0">
                <a:solidFill>
                  <a:srgbClr val="002060"/>
                </a:solidFill>
                <a:latin typeface="Times New Roman" panose="02020603050405020304" pitchFamily="18" charset="0"/>
                <a:cs typeface="Times New Roman" panose="02020603050405020304" pitchFamily="18" charset="0"/>
              </a:rPr>
              <a:t>правовые акты, как правило, издаются самими страховыми организациями для решения внутренних вопросов, осуществляя, таким образом, правотворческую деятельность, которая направлена на урегулирование внутренних отношений. Корпоративные акты, регулирующие страховую деятельность, не должны противоречить нормативным актам более высокого ранга и быть у них в подчинении. Сфера применения локальных правовых актов ограничивается принадлежностью субъекта к коллективу или членством, возникающим по различным основаниям</a:t>
            </a:r>
          </a:p>
        </p:txBody>
      </p:sp>
    </p:spTree>
    <p:extLst>
      <p:ext uri="{BB962C8B-B14F-4D97-AF65-F5344CB8AC3E}">
        <p14:creationId xmlns:p14="http://schemas.microsoft.com/office/powerpoint/2010/main" val="23849669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539552" y="2276872"/>
            <a:ext cx="7848871" cy="1600375"/>
          </a:xfrm>
          <a:prstGeom prst="rect">
            <a:avLst/>
          </a:prstGeom>
        </p:spPr>
        <p:txBody>
          <a:bodyPr wrap="square">
            <a:spAutoFit/>
          </a:bodyPr>
          <a:lstStyle/>
          <a:p>
            <a:pPr marL="450215" algn="ctr">
              <a:lnSpc>
                <a:spcPct val="115000"/>
              </a:lnSpc>
              <a:spcAft>
                <a:spcPts val="0"/>
              </a:spcAft>
              <a:tabLst>
                <a:tab pos="630555" algn="l"/>
              </a:tabLst>
            </a:pPr>
            <a:r>
              <a:rPr lang="ru-RU" sz="4400" b="1" dirty="0" smtClean="0">
                <a:solidFill>
                  <a:srgbClr val="002060"/>
                </a:solidFill>
                <a:latin typeface="Times New Roman" panose="02020603050405020304" pitchFamily="18" charset="0"/>
                <a:cs typeface="Times New Roman" panose="02020603050405020304" pitchFamily="18" charset="0"/>
              </a:rPr>
              <a:t>4. </a:t>
            </a:r>
            <a:r>
              <a:rPr lang="ru-RU" sz="4400" b="1" dirty="0">
                <a:solidFill>
                  <a:srgbClr val="002060"/>
                </a:solidFill>
                <a:latin typeface="Times New Roman"/>
                <a:ea typeface="Times New Roman"/>
                <a:cs typeface="Times New Roman"/>
              </a:rPr>
              <a:t>Субъекты и объекты страховых </a:t>
            </a:r>
            <a:r>
              <a:rPr lang="ru-RU" sz="4400" b="1" dirty="0" smtClean="0">
                <a:solidFill>
                  <a:srgbClr val="002060"/>
                </a:solidFill>
                <a:latin typeface="Times New Roman"/>
                <a:ea typeface="Times New Roman"/>
                <a:cs typeface="Times New Roman"/>
              </a:rPr>
              <a:t>правоотношений</a:t>
            </a:r>
            <a:endParaRPr lang="ru-RU" sz="3600" b="1" dirty="0">
              <a:solidFill>
                <a:srgbClr val="002060"/>
              </a:solidFill>
              <a:effectLst/>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678872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539552" y="675169"/>
            <a:ext cx="8208912" cy="51622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R="285750" indent="450215" algn="just">
              <a:lnSpc>
                <a:spcPct val="115000"/>
              </a:lnSpc>
              <a:spcAft>
                <a:spcPts val="0"/>
              </a:spcAft>
            </a:pPr>
            <a:r>
              <a:rPr lang="ru-RU" sz="2400" b="1" dirty="0">
                <a:solidFill>
                  <a:srgbClr val="000000"/>
                </a:solidFill>
                <a:latin typeface="Times New Roman"/>
                <a:ea typeface="Times New Roman"/>
                <a:cs typeface="Times New Roman"/>
              </a:rPr>
              <a:t>Страховые правоотношения </a:t>
            </a:r>
            <a:r>
              <a:rPr lang="ru-RU" sz="2400" dirty="0">
                <a:solidFill>
                  <a:srgbClr val="000000"/>
                </a:solidFill>
                <a:latin typeface="Times New Roman"/>
                <a:ea typeface="Times New Roman"/>
                <a:cs typeface="Times New Roman"/>
              </a:rPr>
              <a:t>- это урегулированные нормами страхового права общественные отношения, участники которых выступают как носители юридических прав и обязанностей, реализующие содержащиеся в этих нормах предписания по защите имущественных интересов физических и юридических лиц, Российской Федерации, субъектов Российской Федерации и муниципальных образований при наступлении определенных страховых случаев за счет денежных фондов, формируемых страховщиками из уплаченных страховых премий (страховых взносов), а также за счет иных средств страховщиков.</a:t>
            </a:r>
            <a:endParaRPr lang="ru-RU" sz="2400" dirty="0">
              <a:effectLst/>
              <a:latin typeface="Calibri"/>
              <a:ea typeface="Calibri"/>
              <a:cs typeface="Times New Roman"/>
            </a:endParaRPr>
          </a:p>
        </p:txBody>
      </p:sp>
    </p:spTree>
    <p:extLst>
      <p:ext uri="{BB962C8B-B14F-4D97-AF65-F5344CB8AC3E}">
        <p14:creationId xmlns:p14="http://schemas.microsoft.com/office/powerpoint/2010/main" val="26504555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755576" y="1052736"/>
            <a:ext cx="7992888" cy="462280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285750" indent="450215" algn="just">
              <a:lnSpc>
                <a:spcPct val="115000"/>
              </a:lnSpc>
              <a:spcAft>
                <a:spcPts val="0"/>
              </a:spcAft>
            </a:pPr>
            <a:r>
              <a:rPr lang="ru-RU" sz="3200" dirty="0">
                <a:solidFill>
                  <a:srgbClr val="000000"/>
                </a:solidFill>
                <a:latin typeface="Times New Roman"/>
                <a:ea typeface="Times New Roman"/>
                <a:cs typeface="Times New Roman"/>
              </a:rPr>
              <a:t>Страховые правоотношения возникают между страхователем и страховщиком в целях защиты имущественных интересов как юридических, так и физических лиц, Российской Федерации, субъектов Российской Федерации, муниципальных образований при наступлении определенных страховых случаев.</a:t>
            </a:r>
            <a:endParaRPr lang="ru-RU" sz="3200" dirty="0">
              <a:effectLst/>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105691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395714" y="1124744"/>
            <a:ext cx="8352928" cy="440120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spcAft>
                <a:spcPts val="0"/>
              </a:spcAft>
            </a:pPr>
            <a:r>
              <a:rPr lang="ru-RU" sz="4000" b="1" dirty="0">
                <a:solidFill>
                  <a:srgbClr val="002060"/>
                </a:solidFill>
                <a:latin typeface="Times New Roman"/>
                <a:ea typeface="Times New Roman"/>
              </a:rPr>
              <a:t>Страхование</a:t>
            </a:r>
            <a:r>
              <a:rPr lang="ru-RU" sz="4000" b="1" i="1" dirty="0">
                <a:solidFill>
                  <a:srgbClr val="002060"/>
                </a:solidFill>
                <a:latin typeface="Times New Roman"/>
                <a:ea typeface="Times New Roman"/>
              </a:rPr>
              <a:t> -</a:t>
            </a:r>
            <a:r>
              <a:rPr lang="ru-RU" sz="4000" dirty="0">
                <a:solidFill>
                  <a:srgbClr val="002060"/>
                </a:solidFill>
                <a:latin typeface="Times New Roman"/>
                <a:ea typeface="Times New Roman"/>
              </a:rPr>
              <a:t> это отношения по защите имущественных интересов физических и юридических лиц при наступлении оп­ределенных событий за счет денежных фондов, формируемых из уплачиваемых ими страховых взносов.</a:t>
            </a:r>
            <a:endParaRPr lang="ru-RU" sz="4000" dirty="0">
              <a:solidFill>
                <a:srgbClr val="002060"/>
              </a:solidFill>
              <a:effectLst/>
              <a:latin typeface="Times New Roman"/>
              <a:ea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5735100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38" y="59637"/>
            <a:ext cx="8710742" cy="6537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1027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79512" y="332656"/>
            <a:ext cx="8856984" cy="561384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285750" indent="450215" algn="just">
              <a:lnSpc>
                <a:spcPct val="115000"/>
              </a:lnSpc>
              <a:spcAft>
                <a:spcPts val="0"/>
              </a:spcAft>
            </a:pPr>
            <a:r>
              <a:rPr lang="ru-RU" sz="2400" b="1" dirty="0">
                <a:solidFill>
                  <a:srgbClr val="000000"/>
                </a:solidFill>
                <a:latin typeface="Times New Roman"/>
                <a:ea typeface="Times New Roman"/>
                <a:cs typeface="Times New Roman"/>
              </a:rPr>
              <a:t>Застрахованные лица </a:t>
            </a:r>
            <a:r>
              <a:rPr lang="ru-RU" sz="2400" dirty="0">
                <a:solidFill>
                  <a:srgbClr val="000000"/>
                </a:solidFill>
                <a:latin typeface="Times New Roman"/>
                <a:ea typeface="Times New Roman"/>
                <a:cs typeface="Times New Roman"/>
              </a:rPr>
              <a:t>- это физические лица, объектом страховой защиты которых являются жизнь, здоровье, трудоспособность. Как правило, застрахованные лица являются одновременно и страхователями</a:t>
            </a:r>
            <a:r>
              <a:rPr lang="ru-RU" sz="2400" dirty="0" smtClean="0">
                <a:solidFill>
                  <a:srgbClr val="000000"/>
                </a:solidFill>
                <a:latin typeface="Times New Roman"/>
                <a:ea typeface="Times New Roman"/>
                <a:cs typeface="Times New Roman"/>
              </a:rPr>
              <a:t>.</a:t>
            </a:r>
          </a:p>
          <a:p>
            <a:pPr marR="285750" indent="450215" algn="just">
              <a:lnSpc>
                <a:spcPct val="115000"/>
              </a:lnSpc>
              <a:spcAft>
                <a:spcPts val="0"/>
              </a:spcAft>
            </a:pPr>
            <a:endParaRPr lang="ru-RU" sz="2400" dirty="0">
              <a:latin typeface="Calibri"/>
              <a:ea typeface="Calibri"/>
              <a:cs typeface="Times New Roman"/>
            </a:endParaRPr>
          </a:p>
          <a:p>
            <a:pPr marR="285750" indent="450215" algn="just">
              <a:lnSpc>
                <a:spcPct val="115000"/>
              </a:lnSpc>
              <a:spcAft>
                <a:spcPts val="0"/>
              </a:spcAft>
            </a:pPr>
            <a:r>
              <a:rPr lang="ru-RU" sz="2400" b="1" dirty="0">
                <a:solidFill>
                  <a:srgbClr val="000000"/>
                </a:solidFill>
                <a:latin typeface="Times New Roman"/>
                <a:ea typeface="Times New Roman"/>
                <a:cs typeface="Times New Roman"/>
              </a:rPr>
              <a:t>Выгодоприобретатель</a:t>
            </a:r>
            <a:r>
              <a:rPr lang="ru-RU" sz="2400" dirty="0">
                <a:solidFill>
                  <a:srgbClr val="000000"/>
                </a:solidFill>
                <a:latin typeface="Times New Roman"/>
                <a:ea typeface="Times New Roman"/>
                <a:cs typeface="Times New Roman"/>
              </a:rPr>
              <a:t> - это лицо, не являющееся страхователем, но в пользу которого заключен договор страхования. Иными словами, выгодоприобретатель - третье лицо, не принимавшее участия в заключении договора страхования, которому страховщик при наступлении страхового случая обязан выплатить страховое возмещение. Выгодоприобретатель может участвовать как в личном, так и в имущественном страховании</a:t>
            </a:r>
            <a:r>
              <a:rPr lang="ru-RU" sz="2400" dirty="0" smtClean="0">
                <a:solidFill>
                  <a:srgbClr val="000000"/>
                </a:solidFill>
                <a:latin typeface="Times New Roman"/>
                <a:ea typeface="Times New Roman"/>
                <a:cs typeface="Times New Roman"/>
              </a:rPr>
              <a:t>.</a:t>
            </a:r>
            <a:endParaRPr lang="ru-RU" sz="2400" dirty="0">
              <a:latin typeface="Calibri"/>
              <a:ea typeface="Calibri"/>
              <a:cs typeface="Times New Roman"/>
            </a:endParaRPr>
          </a:p>
        </p:txBody>
      </p:sp>
    </p:spTree>
    <p:extLst>
      <p:ext uri="{BB962C8B-B14F-4D97-AF65-F5344CB8AC3E}">
        <p14:creationId xmlns:p14="http://schemas.microsoft.com/office/powerpoint/2010/main" val="26512457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323528" y="548680"/>
            <a:ext cx="8496944" cy="47643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285750" lvl="0" indent="450215" algn="just">
              <a:lnSpc>
                <a:spcPct val="115000"/>
              </a:lnSpc>
            </a:pPr>
            <a:r>
              <a:rPr lang="ru-RU" sz="2400" dirty="0">
                <a:solidFill>
                  <a:srgbClr val="000000"/>
                </a:solidFill>
                <a:latin typeface="Times New Roman"/>
                <a:ea typeface="Times New Roman"/>
                <a:cs typeface="Times New Roman"/>
              </a:rPr>
              <a:t>В соответствии с законодательством страховщики могут осуществлять страховую деятельность через страховых агентов и страховых брокеров.</a:t>
            </a:r>
            <a:endParaRPr lang="ru-RU" sz="2400" dirty="0">
              <a:solidFill>
                <a:prstClr val="black"/>
              </a:solidFill>
              <a:latin typeface="Calibri"/>
              <a:ea typeface="Calibri"/>
              <a:cs typeface="Times New Roman"/>
            </a:endParaRPr>
          </a:p>
          <a:p>
            <a:pPr marR="285750" lvl="0" indent="450215" algn="just">
              <a:lnSpc>
                <a:spcPct val="115000"/>
              </a:lnSpc>
            </a:pPr>
            <a:r>
              <a:rPr lang="ru-RU" sz="2400" b="1" dirty="0" smtClean="0">
                <a:solidFill>
                  <a:srgbClr val="000000"/>
                </a:solidFill>
                <a:latin typeface="Times New Roman"/>
                <a:ea typeface="Times New Roman"/>
                <a:cs typeface="Times New Roman"/>
              </a:rPr>
              <a:t>Страховые </a:t>
            </a:r>
            <a:r>
              <a:rPr lang="ru-RU" sz="2400" b="1" dirty="0">
                <a:solidFill>
                  <a:srgbClr val="000000"/>
                </a:solidFill>
                <a:latin typeface="Times New Roman"/>
                <a:ea typeface="Times New Roman"/>
                <a:cs typeface="Times New Roman"/>
              </a:rPr>
              <a:t>агенты </a:t>
            </a:r>
            <a:r>
              <a:rPr lang="ru-RU" sz="2400" dirty="0">
                <a:solidFill>
                  <a:srgbClr val="000000"/>
                </a:solidFill>
                <a:latin typeface="Times New Roman"/>
                <a:ea typeface="Times New Roman"/>
                <a:cs typeface="Times New Roman"/>
              </a:rPr>
              <a:t>- постоянно проживающие на территории Российской Федерации и осуществляющие свою деятельность на основании гражданско-правового договора физические лица или российские юридические лица (коммерческие организации), которые представляют страховщика в отношениях со страхователем и действуют от имени страховщика и по его поручению в соответствии с предоставленными полномочиями.</a:t>
            </a:r>
            <a:endParaRPr lang="ru-RU" sz="2400" dirty="0">
              <a:solidFill>
                <a:prstClr val="black"/>
              </a:solidFill>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41562560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43508" y="428178"/>
            <a:ext cx="8856984" cy="6001643"/>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285750" indent="450215" algn="just">
              <a:spcAft>
                <a:spcPts val="0"/>
              </a:spcAft>
            </a:pPr>
            <a:r>
              <a:rPr lang="ru-RU" sz="2400" b="1" dirty="0">
                <a:solidFill>
                  <a:srgbClr val="002060"/>
                </a:solidFill>
                <a:latin typeface="Times New Roman"/>
                <a:ea typeface="Times New Roman"/>
                <a:cs typeface="Times New Roman"/>
              </a:rPr>
              <a:t>Страховые брокеры </a:t>
            </a:r>
            <a:r>
              <a:rPr lang="ru-RU" sz="2400" dirty="0">
                <a:solidFill>
                  <a:srgbClr val="002060"/>
                </a:solidFill>
                <a:latin typeface="Times New Roman"/>
                <a:ea typeface="Times New Roman"/>
                <a:cs typeface="Times New Roman"/>
              </a:rPr>
              <a:t>- постоянно проживающие на территории Российской Федерации и зарегистрированные в установленном законодательством Российской Федерации порядке в качестве индивидуальных предпринимателей физические лица или российские юридические лица (коммерческие организации), которые действуют в интересах страхователя (перестрахователя) или страховщика (перестраховщика) и осуществляют деятельность по оказанию услуг, связанных с заключением договоров страхования (перестрахования) между страховщиком (перестраховщиком) и страхователем (перестрахователем), а также с исполнением указанных договоров (далее - оказание услуг страхового брокера). При оказании услуг, связанных с заключением указанных договоров, страховой брокер не вправе одновременно действовать в интересах страхователя и страховщика.</a:t>
            </a:r>
            <a:endParaRPr lang="ru-RU" sz="2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14136769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1471541"/>
            <a:ext cx="8640960" cy="346332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R="285750" indent="450215" algn="just">
              <a:lnSpc>
                <a:spcPct val="115000"/>
              </a:lnSpc>
              <a:spcAft>
                <a:spcPts val="0"/>
              </a:spcAft>
            </a:pPr>
            <a:r>
              <a:rPr lang="ru-RU" sz="2400" b="1" dirty="0">
                <a:solidFill>
                  <a:srgbClr val="002060"/>
                </a:solidFill>
                <a:latin typeface="Times New Roman"/>
                <a:ea typeface="Times New Roman"/>
                <a:cs typeface="Times New Roman"/>
              </a:rPr>
              <a:t>Страховые актуарии </a:t>
            </a:r>
            <a:r>
              <a:rPr lang="ru-RU" sz="2400" dirty="0">
                <a:solidFill>
                  <a:srgbClr val="002060"/>
                </a:solidFill>
                <a:latin typeface="Times New Roman"/>
                <a:ea typeface="Times New Roman"/>
                <a:cs typeface="Times New Roman"/>
              </a:rPr>
              <a:t>- физические лица, постоянно проживающие на территории Российской Федерации, имеющие квалификационный аттестат и осуществляющие на основании трудового договора или гражданско-правового договора со страховщиком деятельность по расчетам страховых тарифов, страховых резервов страховщика, оценке его инвестиционных проектов с использованием актуарных расчетов.</a:t>
            </a:r>
            <a:endParaRPr lang="ru-RU" sz="2400" dirty="0">
              <a:solidFill>
                <a:srgbClr val="002060"/>
              </a:solidFill>
              <a:effectLst/>
              <a:latin typeface="Calibri"/>
              <a:ea typeface="Calibri"/>
              <a:cs typeface="Times New Roman"/>
            </a:endParaRPr>
          </a:p>
        </p:txBody>
      </p:sp>
      <p:pic>
        <p:nvPicPr>
          <p:cNvPr id="5" name="Рисунок 4"/>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255286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545023" y="1967397"/>
            <a:ext cx="7992888" cy="1508105"/>
          </a:xfrm>
          <a:prstGeom prst="rect">
            <a:avLst/>
          </a:prstGeom>
        </p:spPr>
        <p:txBody>
          <a:bodyPr wrap="square">
            <a:spAutoFit/>
          </a:bodyPr>
          <a:lstStyle/>
          <a:p>
            <a:pPr lvl="0" algn="ctr">
              <a:lnSpc>
                <a:spcPct val="115000"/>
              </a:lnSpc>
              <a:spcAft>
                <a:spcPts val="0"/>
              </a:spcAft>
              <a:tabLst>
                <a:tab pos="630555" algn="l"/>
              </a:tabLst>
            </a:pPr>
            <a:r>
              <a:rPr lang="ru-RU" sz="4000" b="1" dirty="0" smtClean="0">
                <a:solidFill>
                  <a:srgbClr val="002060"/>
                </a:solidFill>
                <a:latin typeface="Times New Roman"/>
                <a:ea typeface="Calibri"/>
                <a:cs typeface="Times New Roman"/>
              </a:rPr>
              <a:t>5. </a:t>
            </a:r>
            <a:r>
              <a:rPr lang="ru-RU" sz="4000" b="1" dirty="0">
                <a:solidFill>
                  <a:srgbClr val="002060"/>
                </a:solidFill>
                <a:latin typeface="Times New Roman"/>
                <a:ea typeface="Times New Roman"/>
              </a:rPr>
              <a:t>Содержание и классификация страховых </a:t>
            </a:r>
            <a:r>
              <a:rPr lang="ru-RU" sz="4000" b="1" dirty="0" smtClean="0">
                <a:solidFill>
                  <a:srgbClr val="002060"/>
                </a:solidFill>
                <a:latin typeface="Times New Roman"/>
                <a:ea typeface="Times New Roman"/>
              </a:rPr>
              <a:t>правоотношений</a:t>
            </a:r>
            <a:endParaRPr lang="ru-RU" sz="4000" b="1" dirty="0">
              <a:solidFill>
                <a:srgbClr val="002060"/>
              </a:solidFill>
              <a:effectLst/>
              <a:latin typeface="Calibri"/>
              <a:ea typeface="Calibri"/>
              <a:cs typeface="Times New Roman"/>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37541598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182363" y="116632"/>
            <a:ext cx="8928992" cy="707886"/>
          </a:xfrm>
          <a:prstGeom prst="rect">
            <a:avLst/>
          </a:prstGeom>
        </p:spPr>
        <p:txBody>
          <a:bodyPr wrap="square">
            <a:spAutoFit/>
          </a:bodyPr>
          <a:lstStyle/>
          <a:p>
            <a:r>
              <a:rPr lang="ru-RU" sz="2000" b="1" dirty="0">
                <a:solidFill>
                  <a:srgbClr val="002060"/>
                </a:solidFill>
                <a:latin typeface="Times New Roman" panose="02020603050405020304" pitchFamily="18" charset="0"/>
                <a:cs typeface="Times New Roman" panose="02020603050405020304" pitchFamily="18" charset="0"/>
              </a:rPr>
              <a:t>Содержание страхового правоотношения</a:t>
            </a:r>
            <a:r>
              <a:rPr lang="ru-RU" sz="2000" dirty="0">
                <a:solidFill>
                  <a:srgbClr val="002060"/>
                </a:solidFill>
                <a:latin typeface="Times New Roman" panose="02020603050405020304" pitchFamily="18" charset="0"/>
                <a:cs typeface="Times New Roman" panose="02020603050405020304" pitchFamily="18" charset="0"/>
              </a:rPr>
              <a:t> составляют права и обязанности субъектов страховых правоотношений.</a:t>
            </a:r>
          </a:p>
        </p:txBody>
      </p:sp>
      <p:pic>
        <p:nvPicPr>
          <p:cNvPr id="4" name="Рисунок 3" descr="Наталия Кабанцева. Страховое дело"/>
          <p:cNvPicPr/>
          <p:nvPr/>
        </p:nvPicPr>
        <p:blipFill>
          <a:blip r:embed="rId3">
            <a:extLst>
              <a:ext uri="{28A0092B-C50C-407E-A947-70E740481C1C}">
                <a14:useLocalDpi xmlns:a14="http://schemas.microsoft.com/office/drawing/2010/main" val="0"/>
              </a:ext>
            </a:extLst>
          </a:blip>
          <a:srcRect/>
          <a:stretch>
            <a:fillRect/>
          </a:stretch>
        </p:blipFill>
        <p:spPr bwMode="auto">
          <a:xfrm>
            <a:off x="182363" y="824518"/>
            <a:ext cx="8422085" cy="5916850"/>
          </a:xfrm>
          <a:prstGeom prst="rect">
            <a:avLst/>
          </a:prstGeom>
          <a:noFill/>
          <a:ln>
            <a:noFill/>
          </a:ln>
        </p:spPr>
      </p:pic>
    </p:spTree>
    <p:extLst>
      <p:ext uri="{BB962C8B-B14F-4D97-AF65-F5344CB8AC3E}">
        <p14:creationId xmlns:p14="http://schemas.microsoft.com/office/powerpoint/2010/main" val="170699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1763688" y="110217"/>
            <a:ext cx="5832648" cy="400110"/>
          </a:xfrm>
          <a:prstGeom prst="rect">
            <a:avLst/>
          </a:prstGeom>
        </p:spPr>
        <p:txBody>
          <a:bodyPr wrap="square">
            <a:spAutoFit/>
          </a:bodyPr>
          <a:lstStyle/>
          <a:p>
            <a:r>
              <a:rPr lang="ru-RU" sz="2000" b="1" dirty="0">
                <a:latin typeface="Times New Roman" panose="02020603050405020304" pitchFamily="18" charset="0"/>
                <a:cs typeface="Times New Roman" panose="02020603050405020304" pitchFamily="18" charset="0"/>
              </a:rPr>
              <a:t>Классификация страховых правоотношений</a:t>
            </a:r>
          </a:p>
        </p:txBody>
      </p:sp>
      <p:sp>
        <p:nvSpPr>
          <p:cNvPr id="4" name="Прямоугольник 3"/>
          <p:cNvSpPr/>
          <p:nvPr/>
        </p:nvSpPr>
        <p:spPr>
          <a:xfrm>
            <a:off x="1475656" y="692696"/>
            <a:ext cx="612068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Times New Roman" panose="02020603050405020304" pitchFamily="18" charset="0"/>
                <a:cs typeface="Times New Roman" panose="02020603050405020304" pitchFamily="18" charset="0"/>
              </a:rPr>
              <a:t>По функциям в правовом регулировании все страховые отношения можно разделить на регулятивные и </a:t>
            </a:r>
            <a:r>
              <a:rPr lang="ru-RU" dirty="0" smtClean="0">
                <a:latin typeface="Times New Roman" panose="02020603050405020304" pitchFamily="18" charset="0"/>
                <a:cs typeface="Times New Roman" panose="02020603050405020304" pitchFamily="18" charset="0"/>
              </a:rPr>
              <a:t>охранительные</a:t>
            </a:r>
            <a:endParaRPr lang="ru-RU" dirty="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59532" y="2060848"/>
            <a:ext cx="4320480" cy="4536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C00000"/>
                </a:solidFill>
                <a:latin typeface="Times New Roman" panose="02020603050405020304" pitchFamily="18" charset="0"/>
                <a:cs typeface="Times New Roman" panose="02020603050405020304" pitchFamily="18" charset="0"/>
              </a:rPr>
              <a:t>Регулятивные страховые правоотношения</a:t>
            </a:r>
            <a:r>
              <a:rPr lang="ru-RU" dirty="0">
                <a:latin typeface="Times New Roman" panose="02020603050405020304" pitchFamily="18" charset="0"/>
                <a:cs typeface="Times New Roman" panose="02020603050405020304" pitchFamily="18" charset="0"/>
              </a:rPr>
              <a:t> осуществляются на основе правомерного поведения субъектов этих правоотношений, предписываемого соответствующими нормами страхового права. Эти страховые правоотношения определяют наличие правопорядка в осуществлении страховой защиты имущественных интересов юридических, физических лиц в связи с наступлением страховых случаев. </a:t>
            </a:r>
          </a:p>
        </p:txBody>
      </p:sp>
      <p:sp>
        <p:nvSpPr>
          <p:cNvPr id="6" name="Скругленный прямоугольник 5"/>
          <p:cNvSpPr/>
          <p:nvPr/>
        </p:nvSpPr>
        <p:spPr>
          <a:xfrm>
            <a:off x="5076056" y="2060848"/>
            <a:ext cx="3888432" cy="46805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i="1" dirty="0">
                <a:solidFill>
                  <a:srgbClr val="C00000"/>
                </a:solidFill>
                <a:latin typeface="Times New Roman" panose="02020603050405020304" pitchFamily="18" charset="0"/>
                <a:cs typeface="Times New Roman" panose="02020603050405020304" pitchFamily="18" charset="0"/>
              </a:rPr>
              <a:t>Охранительные страховые правоотношения</a:t>
            </a:r>
            <a:r>
              <a:rPr lang="ru-RU" dirty="0">
                <a:latin typeface="Times New Roman" panose="02020603050405020304" pitchFamily="18" charset="0"/>
                <a:cs typeface="Times New Roman" panose="02020603050405020304" pitchFamily="18" charset="0"/>
              </a:rPr>
              <a:t> возникают в результате неправомерного поведения субъектов страховых отношений, нарушения ими требований норм страхового права. В пределах данных правоотношений производится юридическая ответственность правонарушителя, восстанавливаются субъективные права.</a:t>
            </a:r>
          </a:p>
        </p:txBody>
      </p:sp>
      <p:cxnSp>
        <p:nvCxnSpPr>
          <p:cNvPr id="8" name="Прямая со стрелкой 7"/>
          <p:cNvCxnSpPr/>
          <p:nvPr/>
        </p:nvCxnSpPr>
        <p:spPr>
          <a:xfrm flipH="1">
            <a:off x="2699792" y="1556792"/>
            <a:ext cx="648072"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0" name="Прямая со стрелкой 9"/>
          <p:cNvCxnSpPr/>
          <p:nvPr/>
        </p:nvCxnSpPr>
        <p:spPr>
          <a:xfrm>
            <a:off x="5940152" y="1556792"/>
            <a:ext cx="936104" cy="504056"/>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682732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74681" y="260648"/>
            <a:ext cx="8928992" cy="6086923"/>
          </a:xfrm>
          <a:prstGeom prst="rect">
            <a:avLst/>
          </a:prstGeom>
        </p:spPr>
        <p:txBody>
          <a:bodyPr wrap="square">
            <a:spAutoFit/>
          </a:bodyPr>
          <a:lstStyle/>
          <a:p>
            <a:pPr indent="450215" algn="just">
              <a:lnSpc>
                <a:spcPct val="115000"/>
              </a:lnSpc>
              <a:spcAft>
                <a:spcPts val="0"/>
              </a:spcAft>
            </a:pPr>
            <a:r>
              <a:rPr lang="ru-RU" sz="2000" dirty="0">
                <a:solidFill>
                  <a:srgbClr val="002060"/>
                </a:solidFill>
                <a:latin typeface="Times New Roman"/>
                <a:ea typeface="Times New Roman"/>
                <a:cs typeface="Times New Roman"/>
              </a:rPr>
              <a:t>Страховые отношения также можно классифицировать по признаку </a:t>
            </a:r>
            <a:r>
              <a:rPr lang="ru-RU" sz="2000" b="1" dirty="0">
                <a:solidFill>
                  <a:srgbClr val="002060"/>
                </a:solidFill>
                <a:latin typeface="Times New Roman"/>
                <a:ea typeface="Times New Roman"/>
                <a:cs typeface="Times New Roman"/>
              </a:rPr>
              <a:t>особенностей предмета страхового права</a:t>
            </a:r>
            <a:r>
              <a:rPr lang="ru-RU" sz="2000" dirty="0">
                <a:solidFill>
                  <a:srgbClr val="002060"/>
                </a:solidFill>
                <a:latin typeface="Times New Roman"/>
                <a:ea typeface="Times New Roman"/>
                <a:cs typeface="Times New Roman"/>
              </a:rPr>
              <a:t>. В соответствии с данным признаком выделяют следующие виды страховых правоотношений:</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Times New Roman"/>
                <a:cs typeface="Times New Roman"/>
              </a:rPr>
              <a:t>1) возникающие, изменяющиеся и прекращающиеся в сфере имущественного страхования и его </a:t>
            </a:r>
            <a:r>
              <a:rPr lang="ru-RU" sz="2000" dirty="0" err="1">
                <a:solidFill>
                  <a:srgbClr val="002060"/>
                </a:solidFill>
                <a:latin typeface="Times New Roman"/>
                <a:ea typeface="Times New Roman"/>
                <a:cs typeface="Times New Roman"/>
              </a:rPr>
              <a:t>подотраслей</a:t>
            </a:r>
            <a:r>
              <a:rPr lang="ru-RU" sz="2000" dirty="0">
                <a:solidFill>
                  <a:srgbClr val="002060"/>
                </a:solidFill>
                <a:latin typeface="Times New Roman"/>
                <a:ea typeface="Times New Roman"/>
                <a:cs typeface="Times New Roman"/>
              </a:rPr>
              <a:t>;</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Times New Roman"/>
                <a:cs typeface="Times New Roman"/>
              </a:rPr>
              <a:t>2) возникающие, изменяющиеся и прекращающиеся в сфере личного страхования и его </a:t>
            </a:r>
            <a:r>
              <a:rPr lang="ru-RU" sz="2000" dirty="0" err="1">
                <a:solidFill>
                  <a:srgbClr val="002060"/>
                </a:solidFill>
                <a:latin typeface="Times New Roman"/>
                <a:ea typeface="Times New Roman"/>
                <a:cs typeface="Times New Roman"/>
              </a:rPr>
              <a:t>подотраслей</a:t>
            </a:r>
            <a:r>
              <a:rPr lang="ru-RU" sz="2000" dirty="0">
                <a:solidFill>
                  <a:srgbClr val="002060"/>
                </a:solidFill>
                <a:latin typeface="Times New Roman"/>
                <a:ea typeface="Times New Roman"/>
                <a:cs typeface="Times New Roman"/>
              </a:rPr>
              <a:t>;</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Times New Roman"/>
                <a:cs typeface="Times New Roman"/>
              </a:rPr>
              <a:t>3) возникающие, изменяющиеся и прекращающиеся вследствие действия материальных норм страхового права, определяющих права и обязанности субъектов этих отношений в части защиты имущественных интересов страхователя (застрахованного лица, выгодоприобретателя) в связи с наступлением страховых случаев;</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Times New Roman"/>
                <a:cs typeface="Times New Roman"/>
              </a:rPr>
              <a:t>4) процедурно-организационные — возникают, изменяются и прекращаются при действии норм, определяющих порядок, формы и методы реализации материальных правоотношений;</a:t>
            </a:r>
            <a:endParaRPr lang="ru-RU" sz="2000" dirty="0">
              <a:solidFill>
                <a:srgbClr val="002060"/>
              </a:solidFill>
              <a:latin typeface="Calibri"/>
              <a:ea typeface="Calibri"/>
              <a:cs typeface="Times New Roman"/>
            </a:endParaRPr>
          </a:p>
          <a:p>
            <a:pPr indent="450215" algn="just">
              <a:lnSpc>
                <a:spcPct val="115000"/>
              </a:lnSpc>
              <a:spcAft>
                <a:spcPts val="0"/>
              </a:spcAft>
            </a:pPr>
            <a:r>
              <a:rPr lang="ru-RU" sz="2000" dirty="0">
                <a:solidFill>
                  <a:srgbClr val="002060"/>
                </a:solidFill>
                <a:latin typeface="Times New Roman"/>
                <a:ea typeface="Times New Roman"/>
                <a:cs typeface="Times New Roman"/>
              </a:rPr>
              <a:t>5) возникающие, изменяющиеся и прекращающиеся вследствие действия норм, регулирующих обязательное страхование.</a:t>
            </a:r>
            <a:endParaRPr lang="ru-RU" sz="20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39957408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79512" y="38072"/>
            <a:ext cx="8712968" cy="6888039"/>
          </a:xfrm>
          <a:prstGeom prst="rect">
            <a:avLst/>
          </a:prstGeom>
        </p:spPr>
        <p:txBody>
          <a:bodyPr wrap="square">
            <a:spAutoFit/>
          </a:bodyPr>
          <a:lstStyle/>
          <a:p>
            <a:pPr indent="450215" algn="just">
              <a:lnSpc>
                <a:spcPct val="115000"/>
              </a:lnSpc>
              <a:spcAft>
                <a:spcPts val="0"/>
              </a:spcAft>
            </a:pPr>
            <a:r>
              <a:rPr lang="ru-RU" sz="2400" dirty="0">
                <a:solidFill>
                  <a:srgbClr val="002060"/>
                </a:solidFill>
                <a:latin typeface="Times New Roman"/>
                <a:ea typeface="Times New Roman"/>
                <a:cs typeface="Times New Roman"/>
              </a:rPr>
              <a:t>В зависимости от той </a:t>
            </a:r>
            <a:r>
              <a:rPr lang="ru-RU" sz="2400" b="1" dirty="0">
                <a:solidFill>
                  <a:srgbClr val="002060"/>
                </a:solidFill>
                <a:latin typeface="Times New Roman"/>
                <a:ea typeface="Times New Roman"/>
                <a:cs typeface="Times New Roman"/>
              </a:rPr>
              <a:t>роли,</a:t>
            </a:r>
            <a:r>
              <a:rPr lang="ru-RU" sz="2400" dirty="0">
                <a:solidFill>
                  <a:srgbClr val="002060"/>
                </a:solidFill>
                <a:latin typeface="Times New Roman"/>
                <a:ea typeface="Times New Roman"/>
                <a:cs typeface="Times New Roman"/>
              </a:rPr>
              <a:t> которую играют страховые правоотношения в достижении главной цели страховых отношений, их можно разделить на:</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Times New Roman"/>
                <a:cs typeface="Times New Roman"/>
              </a:rPr>
              <a:t>1) </a:t>
            </a:r>
            <a:r>
              <a:rPr lang="ru-RU" sz="2400" b="1" dirty="0">
                <a:solidFill>
                  <a:srgbClr val="002060"/>
                </a:solidFill>
                <a:latin typeface="Times New Roman"/>
                <a:ea typeface="Times New Roman"/>
                <a:cs typeface="Times New Roman"/>
              </a:rPr>
              <a:t>основные</a:t>
            </a:r>
            <a:r>
              <a:rPr lang="ru-RU" sz="2400" dirty="0">
                <a:solidFill>
                  <a:srgbClr val="002060"/>
                </a:solidFill>
                <a:latin typeface="Times New Roman"/>
                <a:ea typeface="Times New Roman"/>
                <a:cs typeface="Times New Roman"/>
              </a:rPr>
              <a:t> — возникают, изменяются и прекращаются при действии норм, определяющих установление и реализацию страхового обязательства каждой из сторон договора имущественного или личного страхования (определяются нормами ч. 1 ст. 929 ГК РФ и ч. 1 ст. 934 ГК РФ и иными материальными нормами, регулирующими имущественное и личное страхование);</a:t>
            </a:r>
            <a:endParaRPr lang="ru-RU" sz="2400" dirty="0">
              <a:solidFill>
                <a:srgbClr val="002060"/>
              </a:solidFill>
              <a:latin typeface="Calibri"/>
              <a:ea typeface="Calibri"/>
              <a:cs typeface="Times New Roman"/>
            </a:endParaRPr>
          </a:p>
          <a:p>
            <a:pPr indent="450215" algn="just">
              <a:lnSpc>
                <a:spcPct val="115000"/>
              </a:lnSpc>
              <a:spcAft>
                <a:spcPts val="0"/>
              </a:spcAft>
            </a:pPr>
            <a:r>
              <a:rPr lang="ru-RU" sz="2400" dirty="0">
                <a:solidFill>
                  <a:srgbClr val="002060"/>
                </a:solidFill>
                <a:latin typeface="Times New Roman"/>
                <a:ea typeface="Times New Roman"/>
                <a:cs typeface="Times New Roman"/>
              </a:rPr>
              <a:t>2</a:t>
            </a:r>
            <a:r>
              <a:rPr lang="ru-RU" sz="2400" b="1" dirty="0">
                <a:solidFill>
                  <a:srgbClr val="002060"/>
                </a:solidFill>
                <a:latin typeface="Times New Roman"/>
                <a:ea typeface="Times New Roman"/>
                <a:cs typeface="Times New Roman"/>
              </a:rPr>
              <a:t>) вторичные </a:t>
            </a:r>
            <a:r>
              <a:rPr lang="ru-RU" sz="2400" dirty="0">
                <a:solidFill>
                  <a:srgbClr val="002060"/>
                </a:solidFill>
                <a:latin typeface="Times New Roman"/>
                <a:ea typeface="Times New Roman"/>
                <a:cs typeface="Times New Roman"/>
              </a:rPr>
              <a:t>— возникают, изменяются и прекращаются при действии норм, определяющих дополнительные права и обязанности для субъектов страховых отношений и направленных на регулирование поведения, действий этих субъектов для обеспечения реализации основных страховых правоотношений </a:t>
            </a:r>
            <a:endParaRPr lang="ru-RU" sz="2400" dirty="0">
              <a:solidFill>
                <a:srgbClr val="002060"/>
              </a:solidFill>
              <a:effectLst/>
              <a:latin typeface="Calibri"/>
              <a:ea typeface="Calibri"/>
              <a:cs typeface="Times New Roman"/>
            </a:endParaRPr>
          </a:p>
        </p:txBody>
      </p:sp>
    </p:spTree>
    <p:extLst>
      <p:ext uri="{BB962C8B-B14F-4D97-AF65-F5344CB8AC3E}">
        <p14:creationId xmlns:p14="http://schemas.microsoft.com/office/powerpoint/2010/main" val="426955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stretch>
            <a:fillRect/>
          </a:stretch>
        </p:blipFill>
        <p:spPr>
          <a:xfrm>
            <a:off x="-30879" y="-297"/>
            <a:ext cx="9205758" cy="6858594"/>
          </a:xfrm>
          <a:prstGeom prst="rect">
            <a:avLst/>
          </a:prstGeom>
        </p:spPr>
      </p:pic>
      <p:sp>
        <p:nvSpPr>
          <p:cNvPr id="4" name="Прямоугольник 3"/>
          <p:cNvSpPr/>
          <p:nvPr/>
        </p:nvSpPr>
        <p:spPr>
          <a:xfrm>
            <a:off x="122431" y="1221291"/>
            <a:ext cx="2433346" cy="63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2000" b="1" dirty="0">
                <a:latin typeface="Times New Roman" panose="02020603050405020304" pitchFamily="18" charset="0"/>
                <a:cs typeface="Times New Roman" panose="02020603050405020304" pitchFamily="18" charset="0"/>
              </a:rPr>
              <a:t>Личное страхование </a:t>
            </a:r>
            <a:endParaRPr lang="ru-RU" sz="2000" b="1" dirty="0">
              <a:effectLst/>
              <a:latin typeface="Times New Roman" panose="02020603050405020304" pitchFamily="18" charset="0"/>
              <a:ea typeface="Calibri"/>
              <a:cs typeface="Times New Roman" panose="02020603050405020304" pitchFamily="18" charset="0"/>
            </a:endParaRPr>
          </a:p>
        </p:txBody>
      </p:sp>
      <p:sp>
        <p:nvSpPr>
          <p:cNvPr id="5" name="Овал 4"/>
          <p:cNvSpPr/>
          <p:nvPr/>
        </p:nvSpPr>
        <p:spPr>
          <a:xfrm>
            <a:off x="1824412" y="44088"/>
            <a:ext cx="4968552" cy="86463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t>Виды страхования</a:t>
            </a:r>
            <a:endParaRPr lang="ru-RU" sz="2800" b="1" dirty="0"/>
          </a:p>
        </p:txBody>
      </p:sp>
      <p:sp>
        <p:nvSpPr>
          <p:cNvPr id="6" name="Стрелка вниз 5"/>
          <p:cNvSpPr/>
          <p:nvPr/>
        </p:nvSpPr>
        <p:spPr>
          <a:xfrm>
            <a:off x="3696620" y="908720"/>
            <a:ext cx="1224136" cy="2490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075112" y="1218338"/>
            <a:ext cx="2467152" cy="632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2000" b="1" dirty="0">
                <a:latin typeface="Times New Roman" panose="02020603050405020304" pitchFamily="18" charset="0"/>
                <a:cs typeface="Times New Roman" panose="02020603050405020304" pitchFamily="18" charset="0"/>
              </a:rPr>
              <a:t>Имущественное страхование</a:t>
            </a:r>
            <a:endParaRPr lang="ru-RU" sz="2000" b="1" dirty="0">
              <a:effectLst/>
              <a:latin typeface="Times New Roman" panose="02020603050405020304" pitchFamily="18" charset="0"/>
              <a:ea typeface="Calibri"/>
              <a:cs typeface="Times New Roman" panose="02020603050405020304" pitchFamily="18" charset="0"/>
            </a:endParaRPr>
          </a:p>
        </p:txBody>
      </p:sp>
      <p:sp>
        <p:nvSpPr>
          <p:cNvPr id="8" name="Прямоугольник 7"/>
          <p:cNvSpPr/>
          <p:nvPr/>
        </p:nvSpPr>
        <p:spPr>
          <a:xfrm>
            <a:off x="6196021" y="1224180"/>
            <a:ext cx="2592288" cy="6203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ru-RU" sz="2000" b="1" dirty="0">
                <a:latin typeface="Times New Roman" panose="02020603050405020304" pitchFamily="18" charset="0"/>
                <a:cs typeface="Times New Roman" panose="02020603050405020304" pitchFamily="18" charset="0"/>
              </a:rPr>
              <a:t>Страхование ответственности</a:t>
            </a:r>
            <a:endParaRPr lang="ru-RU" sz="2000" b="1" dirty="0">
              <a:effectLst/>
              <a:latin typeface="Times New Roman" panose="02020603050405020304" pitchFamily="18" charset="0"/>
              <a:ea typeface="Calibri"/>
              <a:cs typeface="Times New Roman" panose="02020603050405020304" pitchFamily="18" charset="0"/>
            </a:endParaRPr>
          </a:p>
        </p:txBody>
      </p:sp>
      <p:sp>
        <p:nvSpPr>
          <p:cNvPr id="2" name="Прямоугольник 1"/>
          <p:cNvSpPr/>
          <p:nvPr/>
        </p:nvSpPr>
        <p:spPr>
          <a:xfrm>
            <a:off x="122431" y="1988839"/>
            <a:ext cx="2448271" cy="3970318"/>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spcAft>
                <a:spcPts val="0"/>
              </a:spcAft>
            </a:pPr>
            <a:r>
              <a:rPr lang="ru-RU" dirty="0" smtClean="0">
                <a:solidFill>
                  <a:srgbClr val="000000"/>
                </a:solidFill>
                <a:latin typeface="Times New Roman"/>
                <a:ea typeface="Times New Roman"/>
              </a:rPr>
              <a:t>Объектом страхования является </a:t>
            </a:r>
            <a:r>
              <a:rPr lang="ru-RU" dirty="0">
                <a:solidFill>
                  <a:srgbClr val="000000"/>
                </a:solidFill>
                <a:latin typeface="Times New Roman"/>
                <a:ea typeface="Times New Roman"/>
              </a:rPr>
              <a:t>жизнь, здоровье, достижение определённого возраста или наступление иного страхового случая в жизни страхователя). В случае наступления страхового случая страхователь обязан выплатить сумму указанную в договоре страхования.</a:t>
            </a:r>
            <a:endParaRPr lang="ru-RU" sz="1600" dirty="0">
              <a:effectLst/>
              <a:latin typeface="Times New Roman"/>
              <a:ea typeface="Times New Roman"/>
            </a:endParaRPr>
          </a:p>
        </p:txBody>
      </p:sp>
      <p:sp>
        <p:nvSpPr>
          <p:cNvPr id="3" name="Прямоугольник 2"/>
          <p:cNvSpPr/>
          <p:nvPr/>
        </p:nvSpPr>
        <p:spPr>
          <a:xfrm>
            <a:off x="2934721" y="1988839"/>
            <a:ext cx="2664297" cy="480131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r>
              <a:rPr lang="ru-RU" dirty="0">
                <a:solidFill>
                  <a:srgbClr val="000000"/>
                </a:solidFill>
                <a:latin typeface="Times New Roman"/>
                <a:ea typeface="Calibri"/>
              </a:rPr>
              <a:t>Договор страхования имущества оговаривает обязанности страховщика возместить страхователю материальный ущерб в случае наступления страхового события.</a:t>
            </a:r>
            <a:r>
              <a:rPr lang="ru-RU" dirty="0">
                <a:solidFill>
                  <a:srgbClr val="000000"/>
                </a:solidFill>
                <a:latin typeface="Calibri"/>
                <a:ea typeface="Calibri"/>
                <a:cs typeface="Times New Roman"/>
              </a:rPr>
              <a:t> </a:t>
            </a:r>
            <a:r>
              <a:rPr lang="ru-RU" dirty="0">
                <a:solidFill>
                  <a:srgbClr val="000000"/>
                </a:solidFill>
                <a:latin typeface="Times New Roman" panose="02020603050405020304" pitchFamily="18" charset="0"/>
                <a:ea typeface="Calibri"/>
                <a:cs typeface="Times New Roman" panose="02020603050405020304" pitchFamily="18" charset="0"/>
              </a:rPr>
              <a:t>При этом сумма выплаты, указана в договоре. </a:t>
            </a:r>
            <a:r>
              <a:rPr lang="ru-RU" dirty="0">
                <a:solidFill>
                  <a:srgbClr val="000000"/>
                </a:solidFill>
                <a:latin typeface="Times New Roman"/>
                <a:ea typeface="Calibri"/>
              </a:rPr>
              <a:t>Объектами страхования может выступать недвижимость; грузы; транспортные средства (наземные, водные, воздушные); иное имущество. </a:t>
            </a:r>
            <a:endParaRPr lang="ru-RU" dirty="0"/>
          </a:p>
        </p:txBody>
      </p:sp>
      <p:sp>
        <p:nvSpPr>
          <p:cNvPr id="9" name="Прямоугольник 8"/>
          <p:cNvSpPr/>
          <p:nvPr/>
        </p:nvSpPr>
        <p:spPr>
          <a:xfrm>
            <a:off x="5698621" y="1988839"/>
            <a:ext cx="3419871" cy="4801314"/>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a:spcAft>
                <a:spcPts val="0"/>
              </a:spcAft>
            </a:pPr>
            <a:r>
              <a:rPr lang="ru-RU" dirty="0" smtClean="0">
                <a:solidFill>
                  <a:srgbClr val="000000"/>
                </a:solidFill>
                <a:latin typeface="Times New Roman"/>
                <a:ea typeface="Times New Roman"/>
              </a:rPr>
              <a:t>Объектом страхования является </a:t>
            </a:r>
            <a:r>
              <a:rPr lang="ru-RU" dirty="0">
                <a:solidFill>
                  <a:srgbClr val="000000"/>
                </a:solidFill>
                <a:latin typeface="Times New Roman"/>
                <a:ea typeface="Times New Roman"/>
              </a:rPr>
              <a:t>ответственность перед третьими лицами, которым потенциально может быть нанесен ущерб по причине каких-либо действий (бездействия) страхователя. Договор страхования ответственности перекладывает ответственность (в случае наступления страхового события) за ущерб на страховую компанию, которая обязуется компенсировать страхователю суммы, которые он должен уплатить третьим лицам в качестве возмещения за причиненный ущерб.</a:t>
            </a:r>
            <a:endParaRPr lang="ru-RU" sz="1600" dirty="0">
              <a:effectLst/>
              <a:latin typeface="Times New Roman"/>
              <a:ea typeface="Times New Roman"/>
            </a:endParaRPr>
          </a:p>
        </p:txBody>
      </p:sp>
    </p:spTree>
    <p:extLst>
      <p:ext uri="{BB962C8B-B14F-4D97-AF65-F5344CB8AC3E}">
        <p14:creationId xmlns:p14="http://schemas.microsoft.com/office/powerpoint/2010/main" val="21073994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755576" y="2132856"/>
            <a:ext cx="7704856" cy="1569660"/>
          </a:xfrm>
          <a:prstGeom prst="rect">
            <a:avLst/>
          </a:prstGeom>
        </p:spPr>
        <p:txBody>
          <a:bodyPr wrap="square">
            <a:spAutoFit/>
          </a:bodyPr>
          <a:lstStyle/>
          <a:p>
            <a:pPr algn="ctr"/>
            <a:r>
              <a:rPr lang="ru-RU" sz="4800" b="1" dirty="0" smtClean="0">
                <a:solidFill>
                  <a:srgbClr val="002060"/>
                </a:solidFill>
                <a:latin typeface="Times New Roman" panose="02020603050405020304" pitchFamily="18" charset="0"/>
                <a:cs typeface="Times New Roman" panose="02020603050405020304" pitchFamily="18" charset="0"/>
              </a:rPr>
              <a:t>6. Надзор за страховой деятельностью</a:t>
            </a:r>
            <a:endParaRPr lang="ru-RU" sz="4800" b="1" dirty="0">
              <a:solidFill>
                <a:srgbClr val="002060"/>
              </a:solidFill>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34556459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323528" y="1210188"/>
            <a:ext cx="8568952"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indent="450215" algn="just">
              <a:spcAft>
                <a:spcPts val="0"/>
              </a:spcAft>
            </a:pPr>
            <a:r>
              <a:rPr lang="ru-RU" sz="2400" b="1" dirty="0">
                <a:solidFill>
                  <a:srgbClr val="000000"/>
                </a:solidFill>
                <a:latin typeface="Times New Roman" panose="02020603050405020304" pitchFamily="18" charset="0"/>
                <a:ea typeface="Times New Roman"/>
                <a:cs typeface="Times New Roman" panose="02020603050405020304" pitchFamily="18" charset="0"/>
              </a:rPr>
              <a:t> Надзор за деятельностью субъектов страхового дела </a:t>
            </a:r>
            <a:r>
              <a:rPr lang="ru-RU" sz="2400" dirty="0">
                <a:solidFill>
                  <a:srgbClr val="000000"/>
                </a:solidFill>
                <a:latin typeface="Times New Roman" panose="02020603050405020304" pitchFamily="18" charset="0"/>
                <a:ea typeface="Times New Roman"/>
                <a:cs typeface="Times New Roman" panose="02020603050405020304" pitchFamily="18" charset="0"/>
              </a:rPr>
              <a:t>(далее - страховой надзор) осуществляется в целях соблюдения ими страхового законодательства, предупреждения и пресечения нарушений участниками отношений, регулируемых настоящим Законом, страхового законодательства, обеспечения защиты прав и законных интересов страхователей, иных заинтересованных лиц и государства, эффективного развития страхового дела, а также в целях предупреждения неустойчивого финансового положения страховой организации.</a:t>
            </a:r>
            <a:endParaRPr lang="ru-RU" sz="2400" dirty="0">
              <a:latin typeface="Times New Roman" panose="02020603050405020304" pitchFamily="18" charset="0"/>
              <a:ea typeface="Calibri"/>
              <a:cs typeface="Times New Roman" panose="02020603050405020304" pitchFamily="18" charset="0"/>
            </a:endParaRPr>
          </a:p>
          <a:p>
            <a:pPr indent="450215" algn="just">
              <a:spcAft>
                <a:spcPts val="0"/>
              </a:spcAft>
            </a:pPr>
            <a:r>
              <a:rPr lang="ru-RU" sz="2400" dirty="0">
                <a:solidFill>
                  <a:srgbClr val="000000"/>
                </a:solidFill>
                <a:latin typeface="Times New Roman" panose="02020603050405020304" pitchFamily="18" charset="0"/>
                <a:ea typeface="Times New Roman"/>
                <a:cs typeface="Times New Roman" panose="02020603050405020304" pitchFamily="18" charset="0"/>
              </a:rPr>
              <a:t>Страховой надзор осуществляется на принципах законности, гласности и организационного единства. В РФ страховой </a:t>
            </a:r>
            <a:r>
              <a:rPr lang="ru-RU" sz="2400" dirty="0" smtClean="0">
                <a:solidFill>
                  <a:srgbClr val="000000"/>
                </a:solidFill>
                <a:latin typeface="Times New Roman" panose="02020603050405020304" pitchFamily="18" charset="0"/>
                <a:ea typeface="Times New Roman"/>
                <a:cs typeface="Times New Roman" panose="02020603050405020304" pitchFamily="18" charset="0"/>
              </a:rPr>
              <a:t>надзор осуществляется </a:t>
            </a:r>
            <a:r>
              <a:rPr lang="ru-RU" sz="2400" dirty="0">
                <a:solidFill>
                  <a:srgbClr val="000000"/>
                </a:solidFill>
                <a:latin typeface="Times New Roman" panose="02020603050405020304" pitchFamily="18" charset="0"/>
                <a:ea typeface="Times New Roman"/>
                <a:cs typeface="Times New Roman" panose="02020603050405020304" pitchFamily="18" charset="0"/>
              </a:rPr>
              <a:t>Банком России.</a:t>
            </a:r>
            <a:endParaRPr lang="ru-RU" sz="2400" dirty="0">
              <a:effectLst/>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242533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143508" y="117990"/>
            <a:ext cx="8856984" cy="6740307"/>
          </a:xfrm>
          <a:prstGeom prst="rect">
            <a:avLst/>
          </a:prstGeom>
        </p:spPr>
        <p:txBody>
          <a:bodyPr wrap="square">
            <a:spAutoFit/>
          </a:bodyPr>
          <a:lstStyle/>
          <a:p>
            <a:pPr algn="just"/>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b="1" dirty="0" smtClean="0">
                <a:solidFill>
                  <a:srgbClr val="002060"/>
                </a:solidFill>
                <a:latin typeface="Times New Roman" panose="02020603050405020304" pitchFamily="18" charset="0"/>
                <a:cs typeface="Times New Roman" panose="02020603050405020304" pitchFamily="18" charset="0"/>
              </a:rPr>
              <a:t>Орган </a:t>
            </a:r>
            <a:r>
              <a:rPr lang="ru-RU" sz="2400" b="1" dirty="0">
                <a:solidFill>
                  <a:srgbClr val="002060"/>
                </a:solidFill>
                <a:latin typeface="Times New Roman" panose="02020603050405020304" pitchFamily="18" charset="0"/>
                <a:cs typeface="Times New Roman" panose="02020603050405020304" pitchFamily="18" charset="0"/>
              </a:rPr>
              <a:t>страхового надзора </a:t>
            </a:r>
            <a:r>
              <a:rPr lang="ru-RU" sz="2400" b="1" dirty="0" smtClean="0">
                <a:solidFill>
                  <a:srgbClr val="002060"/>
                </a:solidFill>
                <a:latin typeface="Times New Roman" panose="02020603050405020304" pitchFamily="18" charset="0"/>
                <a:cs typeface="Times New Roman" panose="02020603050405020304" pitchFamily="18" charset="0"/>
              </a:rPr>
              <a:t>опубликовывает в </a:t>
            </a:r>
            <a:r>
              <a:rPr lang="ru-RU" sz="2400" b="1" dirty="0">
                <a:solidFill>
                  <a:srgbClr val="002060"/>
                </a:solidFill>
                <a:latin typeface="Times New Roman" panose="02020603050405020304" pitchFamily="18" charset="0"/>
                <a:cs typeface="Times New Roman" panose="02020603050405020304" pitchFamily="18" charset="0"/>
              </a:rPr>
              <a:t>определенном им печатном органе и (или) размещает на своем официальном сайте в информационно-телекоммуникационной сети «Интернет»:</a:t>
            </a:r>
          </a:p>
          <a:p>
            <a:pPr algn="just"/>
            <a:r>
              <a:rPr lang="ru-RU" sz="2400" dirty="0" smtClean="0">
                <a:solidFill>
                  <a:srgbClr val="002060"/>
                </a:solidFill>
                <a:latin typeface="Times New Roman" panose="02020603050405020304" pitchFamily="18" charset="0"/>
                <a:cs typeface="Times New Roman" panose="02020603050405020304" pitchFamily="18" charset="0"/>
              </a:rPr>
              <a:t>	1</a:t>
            </a:r>
            <a:r>
              <a:rPr lang="ru-RU" sz="2400" dirty="0">
                <a:solidFill>
                  <a:srgbClr val="002060"/>
                </a:solidFill>
                <a:latin typeface="Times New Roman" panose="02020603050405020304" pitchFamily="18" charset="0"/>
                <a:cs typeface="Times New Roman" panose="02020603050405020304" pitchFamily="18" charset="0"/>
              </a:rPr>
              <a:t>) разъяснения вопросов, отнесенных к компетенции органа страхового надзора;</a:t>
            </a:r>
          </a:p>
          <a:p>
            <a:pPr algn="just"/>
            <a:r>
              <a:rPr lang="ru-RU" sz="2400" dirty="0" smtClean="0">
                <a:solidFill>
                  <a:srgbClr val="002060"/>
                </a:solidFill>
                <a:latin typeface="Times New Roman" panose="02020603050405020304" pitchFamily="18" charset="0"/>
                <a:cs typeface="Times New Roman" panose="02020603050405020304" pitchFamily="18" charset="0"/>
              </a:rPr>
              <a:t>	2</a:t>
            </a:r>
            <a:r>
              <a:rPr lang="ru-RU" sz="2400" dirty="0">
                <a:solidFill>
                  <a:srgbClr val="002060"/>
                </a:solidFill>
                <a:latin typeface="Times New Roman" panose="02020603050405020304" pitchFamily="18" charset="0"/>
                <a:cs typeface="Times New Roman" panose="02020603050405020304" pitchFamily="18" charset="0"/>
              </a:rPr>
              <a:t>) сведения из единого государственного реестра субъектов страхового дела, реестра объединений субъектов страхового дела;</a:t>
            </a:r>
          </a:p>
          <a:p>
            <a:pPr algn="just"/>
            <a:r>
              <a:rPr lang="ru-RU" sz="2400" dirty="0" smtClean="0">
                <a:solidFill>
                  <a:srgbClr val="002060"/>
                </a:solidFill>
                <a:latin typeface="Times New Roman" panose="02020603050405020304" pitchFamily="18" charset="0"/>
                <a:cs typeface="Times New Roman" panose="02020603050405020304" pitchFamily="18" charset="0"/>
              </a:rPr>
              <a:t>	3</a:t>
            </a:r>
            <a:r>
              <a:rPr lang="ru-RU" sz="2400" dirty="0">
                <a:solidFill>
                  <a:srgbClr val="002060"/>
                </a:solidFill>
                <a:latin typeface="Times New Roman" panose="02020603050405020304" pitchFamily="18" charset="0"/>
                <a:cs typeface="Times New Roman" panose="02020603050405020304" pitchFamily="18" charset="0"/>
              </a:rPr>
              <a:t>) акты об ограничении, о приостановлении или о возобновлении действия лицензии на осуществление страховой деятельности;</a:t>
            </a:r>
          </a:p>
          <a:p>
            <a:pPr algn="just"/>
            <a:r>
              <a:rPr lang="ru-RU" sz="2400" dirty="0" smtClean="0">
                <a:solidFill>
                  <a:srgbClr val="002060"/>
                </a:solidFill>
                <a:latin typeface="Times New Roman" panose="02020603050405020304" pitchFamily="18" charset="0"/>
                <a:cs typeface="Times New Roman" panose="02020603050405020304" pitchFamily="18" charset="0"/>
              </a:rPr>
              <a:t>	4</a:t>
            </a:r>
            <a:r>
              <a:rPr lang="ru-RU" sz="2400" dirty="0">
                <a:solidFill>
                  <a:srgbClr val="002060"/>
                </a:solidFill>
                <a:latin typeface="Times New Roman" panose="02020603050405020304" pitchFamily="18" charset="0"/>
                <a:cs typeface="Times New Roman" panose="02020603050405020304" pitchFamily="18" charset="0"/>
              </a:rPr>
              <a:t>) акты об отзыве лицензии на осуществление страховой деятельности;</a:t>
            </a:r>
          </a:p>
          <a:p>
            <a:pPr algn="just"/>
            <a:r>
              <a:rPr lang="ru-RU" sz="2400" dirty="0" smtClean="0">
                <a:solidFill>
                  <a:srgbClr val="002060"/>
                </a:solidFill>
                <a:latin typeface="Times New Roman" panose="02020603050405020304" pitchFamily="18" charset="0"/>
                <a:cs typeface="Times New Roman" panose="02020603050405020304" pitchFamily="18" charset="0"/>
              </a:rPr>
              <a:t>	5</a:t>
            </a:r>
            <a:r>
              <a:rPr lang="ru-RU" sz="2400" dirty="0">
                <a:solidFill>
                  <a:srgbClr val="002060"/>
                </a:solidFill>
                <a:latin typeface="Times New Roman" panose="02020603050405020304" pitchFamily="18" charset="0"/>
                <a:cs typeface="Times New Roman" panose="02020603050405020304" pitchFamily="18" charset="0"/>
              </a:rPr>
              <a:t>) иную информацию по вопросам контроля и надзора в сфере страховой деятельности (страхового дела);</a:t>
            </a:r>
          </a:p>
          <a:p>
            <a:pPr algn="just"/>
            <a:r>
              <a:rPr lang="ru-RU" sz="2400" dirty="0" smtClean="0">
                <a:solidFill>
                  <a:srgbClr val="002060"/>
                </a:solidFill>
                <a:latin typeface="Times New Roman" panose="02020603050405020304" pitchFamily="18" charset="0"/>
                <a:cs typeface="Times New Roman" panose="02020603050405020304" pitchFamily="18" charset="0"/>
              </a:rPr>
              <a:t>	6</a:t>
            </a:r>
            <a:r>
              <a:rPr lang="ru-RU" sz="2400" dirty="0">
                <a:solidFill>
                  <a:srgbClr val="002060"/>
                </a:solidFill>
                <a:latin typeface="Times New Roman" panose="02020603050405020304" pitchFamily="18" charset="0"/>
                <a:cs typeface="Times New Roman" panose="02020603050405020304" pitchFamily="18" charset="0"/>
              </a:rPr>
              <a:t>) нормативные акты, принятые органом страхового надзора в соответствии с Законом об организации страхового  и другими федеральными законами.</a:t>
            </a:r>
          </a:p>
        </p:txBody>
      </p:sp>
    </p:spTree>
    <p:extLst>
      <p:ext uri="{BB962C8B-B14F-4D97-AF65-F5344CB8AC3E}">
        <p14:creationId xmlns:p14="http://schemas.microsoft.com/office/powerpoint/2010/main" val="14326095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404665"/>
            <a:ext cx="8208912" cy="5262979"/>
          </a:xfrm>
          <a:prstGeom prst="rect">
            <a:avLst/>
          </a:prstGeom>
        </p:spPr>
        <p:txBody>
          <a:bodyPr wrap="square">
            <a:spAutoFit/>
          </a:bodyPr>
          <a:lstStyle/>
          <a:p>
            <a:pPr indent="450215" algn="just">
              <a:spcAft>
                <a:spcPts val="0"/>
              </a:spcAft>
            </a:pPr>
            <a:r>
              <a:rPr lang="ru-RU" sz="2400" b="1" dirty="0">
                <a:solidFill>
                  <a:srgbClr val="002060"/>
                </a:solidFill>
                <a:latin typeface="Times New Roman" panose="02020603050405020304" pitchFamily="18" charset="0"/>
                <a:ea typeface="Times New Roman"/>
                <a:cs typeface="Times New Roman" panose="02020603050405020304" pitchFamily="18" charset="0"/>
              </a:rPr>
              <a:t> Страховой надзор включает в себя</a:t>
            </a:r>
            <a:r>
              <a:rPr lang="ru-RU" sz="2400" b="1" dirty="0" smtClean="0">
                <a:solidFill>
                  <a:srgbClr val="002060"/>
                </a:solidFill>
                <a:latin typeface="Times New Roman" panose="02020603050405020304" pitchFamily="18" charset="0"/>
                <a:ea typeface="Times New Roman"/>
                <a:cs typeface="Times New Roman" panose="02020603050405020304" pitchFamily="18" charset="0"/>
              </a:rPr>
              <a:t>:</a:t>
            </a:r>
          </a:p>
          <a:p>
            <a:pPr indent="450215" algn="just">
              <a:spcAft>
                <a:spcPts val="0"/>
              </a:spcAft>
            </a:pPr>
            <a:endParaRPr lang="ru-RU" sz="2400" b="1" dirty="0">
              <a:solidFill>
                <a:srgbClr val="002060"/>
              </a:solidFill>
              <a:latin typeface="Times New Roman" panose="02020603050405020304" pitchFamily="18" charset="0"/>
              <a:ea typeface="Calibri"/>
              <a:cs typeface="Times New Roman" panose="02020603050405020304" pitchFamily="18" charset="0"/>
            </a:endParaRPr>
          </a:p>
          <a:p>
            <a:pPr marL="342900" indent="-342900" algn="just">
              <a:spcAft>
                <a:spcPts val="0"/>
              </a:spcAft>
              <a:buFont typeface="Wingdings" panose="05000000000000000000" pitchFamily="2" charset="2"/>
              <a:buChar char="ü"/>
            </a:pPr>
            <a:r>
              <a:rPr lang="ru-RU" sz="2400" dirty="0" smtClean="0">
                <a:solidFill>
                  <a:srgbClr val="002060"/>
                </a:solidFill>
                <a:latin typeface="Times New Roman" panose="02020603050405020304" pitchFamily="18" charset="0"/>
                <a:ea typeface="Times New Roman"/>
                <a:cs typeface="Times New Roman" panose="02020603050405020304" pitchFamily="18" charset="0"/>
              </a:rPr>
              <a:t>лицензирование </a:t>
            </a:r>
            <a:r>
              <a:rPr lang="ru-RU" sz="2400" dirty="0">
                <a:solidFill>
                  <a:srgbClr val="002060"/>
                </a:solidFill>
                <a:latin typeface="Times New Roman" panose="02020603050405020304" pitchFamily="18" charset="0"/>
                <a:ea typeface="Times New Roman"/>
                <a:cs typeface="Times New Roman" panose="02020603050405020304" pitchFamily="18" charset="0"/>
              </a:rPr>
              <a:t>деятельности субъектов страхового дела и ведение единого государственного реестра субъектов страхового дела, реестра объединений субъектов страхового дела, единого реестра саморегулируемых организаций в сфере финансового рынка</a:t>
            </a:r>
            <a:r>
              <a:rPr lang="ru-RU" sz="2400" dirty="0" smtClean="0">
                <a:solidFill>
                  <a:srgbClr val="002060"/>
                </a:solidFill>
                <a:latin typeface="Times New Roman" panose="02020603050405020304" pitchFamily="18" charset="0"/>
                <a:ea typeface="Times New Roman"/>
                <a:cs typeface="Times New Roman" panose="02020603050405020304" pitchFamily="18" charset="0"/>
              </a:rPr>
              <a:t>;</a:t>
            </a:r>
          </a:p>
          <a:p>
            <a:pPr marL="342900" indent="-342900" algn="just">
              <a:spcAft>
                <a:spcPts val="0"/>
              </a:spcAft>
              <a:buFont typeface="Wingdings" panose="05000000000000000000" pitchFamily="2" charset="2"/>
              <a:buChar char="ü"/>
            </a:pPr>
            <a:endParaRPr lang="ru-RU" sz="2400" dirty="0">
              <a:solidFill>
                <a:srgbClr val="002060"/>
              </a:solidFill>
              <a:latin typeface="Times New Roman" panose="02020603050405020304" pitchFamily="18" charset="0"/>
              <a:ea typeface="Calibri"/>
              <a:cs typeface="Times New Roman" panose="02020603050405020304" pitchFamily="18" charset="0"/>
            </a:endParaRPr>
          </a:p>
          <a:p>
            <a:pPr marL="342900" indent="-342900" algn="just">
              <a:spcAft>
                <a:spcPts val="0"/>
              </a:spcAft>
              <a:buFont typeface="Wingdings" panose="05000000000000000000" pitchFamily="2" charset="2"/>
              <a:buChar char="ü"/>
            </a:pPr>
            <a:r>
              <a:rPr lang="ru-RU" sz="2400" dirty="0">
                <a:solidFill>
                  <a:srgbClr val="002060"/>
                </a:solidFill>
                <a:latin typeface="Times New Roman" panose="02020603050405020304" pitchFamily="18" charset="0"/>
                <a:ea typeface="Times New Roman"/>
                <a:cs typeface="Times New Roman" panose="02020603050405020304" pitchFamily="18" charset="0"/>
              </a:rPr>
              <a:t> </a:t>
            </a:r>
            <a:r>
              <a:rPr lang="ru-RU" sz="2400" dirty="0" smtClean="0">
                <a:solidFill>
                  <a:srgbClr val="002060"/>
                </a:solidFill>
                <a:latin typeface="Times New Roman" panose="02020603050405020304" pitchFamily="18" charset="0"/>
                <a:ea typeface="Times New Roman"/>
                <a:cs typeface="Times New Roman" panose="02020603050405020304" pitchFamily="18" charset="0"/>
              </a:rPr>
              <a:t>контроль</a:t>
            </a:r>
            <a:r>
              <a:rPr lang="ru-RU" sz="2400" dirty="0">
                <a:solidFill>
                  <a:srgbClr val="002060"/>
                </a:solidFill>
                <a:latin typeface="Times New Roman" panose="02020603050405020304" pitchFamily="18" charset="0"/>
                <a:ea typeface="Times New Roman"/>
                <a:cs typeface="Times New Roman" panose="02020603050405020304" pitchFamily="18" charset="0"/>
              </a:rPr>
              <a:t> за соблюдением страхового законодательства, в том числе путем проведения на местах проверок деятельности субъектов страхового дела, и достоверности представляемой ими отчетности, а также за обеспечением страховщиками их финансовой устойчивости и платежеспособности;</a:t>
            </a:r>
            <a:endParaRPr lang="ru-RU" sz="2400" dirty="0">
              <a:solidFill>
                <a:srgbClr val="002060"/>
              </a:solidFill>
              <a:effectLst/>
              <a:latin typeface="Times New Roman" panose="02020603050405020304" pitchFamily="18" charset="0"/>
              <a:ea typeface="Calibri"/>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38471703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251520" y="612845"/>
            <a:ext cx="8640960" cy="5262979"/>
          </a:xfrm>
          <a:prstGeom prst="rect">
            <a:avLst/>
          </a:prstGeom>
        </p:spPr>
        <p:txBody>
          <a:bodyPr wrap="square">
            <a:spAutoFit/>
          </a:bodyPr>
          <a:lstStyle/>
          <a:p>
            <a:pPr marL="342900" indent="-342900" algn="just">
              <a:buFont typeface="Wingdings" panose="05000000000000000000" pitchFamily="2" charset="2"/>
              <a:buChar char="ü"/>
            </a:pPr>
            <a:r>
              <a:rPr lang="ru-RU" sz="2400" dirty="0" smtClean="0">
                <a:solidFill>
                  <a:srgbClr val="002060"/>
                </a:solidFill>
                <a:latin typeface="Times New Roman" panose="02020603050405020304" pitchFamily="18" charset="0"/>
                <a:cs typeface="Times New Roman" panose="02020603050405020304" pitchFamily="18" charset="0"/>
              </a:rPr>
              <a:t>выдачу </a:t>
            </a:r>
            <a:r>
              <a:rPr lang="ru-RU" sz="2400" dirty="0">
                <a:solidFill>
                  <a:srgbClr val="002060"/>
                </a:solidFill>
                <a:latin typeface="Times New Roman" panose="02020603050405020304" pitchFamily="18" charset="0"/>
                <a:cs typeface="Times New Roman" panose="02020603050405020304" pitchFamily="18" charset="0"/>
              </a:rPr>
              <a:t>в течение 30 дней в предусмотренных </a:t>
            </a:r>
            <a:r>
              <a:rPr lang="ru-RU" sz="2400" dirty="0" smtClean="0">
                <a:solidFill>
                  <a:srgbClr val="002060"/>
                </a:solidFill>
                <a:latin typeface="Times New Roman" panose="02020603050405020304" pitchFamily="18" charset="0"/>
                <a:cs typeface="Times New Roman" panose="02020603050405020304" pitchFamily="18" charset="0"/>
              </a:rPr>
              <a:t>Законом </a:t>
            </a:r>
            <a:r>
              <a:rPr lang="ru-RU" sz="2400" dirty="0">
                <a:solidFill>
                  <a:srgbClr val="002060"/>
                </a:solidFill>
                <a:latin typeface="Times New Roman" panose="02020603050405020304" pitchFamily="18" charset="0"/>
                <a:cs typeface="Times New Roman" panose="02020603050405020304" pitchFamily="18" charset="0"/>
              </a:rPr>
              <a:t>случаях разрешений на увеличение размеров уставных капиталов страховых организаций за счет средств иностранных инвесторов, на совершение с участием иностранных инвесторов сделок по отчуждению акций (долей в уставных капиталах) страховых организаций, а также на открытие филиалов страховщиков с иностранными инвестициями</a:t>
            </a:r>
            <a:r>
              <a:rPr lang="ru-RU" sz="2400" dirty="0" smtClean="0">
                <a:solidFill>
                  <a:srgbClr val="002060"/>
                </a:solidFill>
                <a:latin typeface="Times New Roman" panose="02020603050405020304" pitchFamily="18" charset="0"/>
                <a:cs typeface="Times New Roman" panose="02020603050405020304" pitchFamily="18" charset="0"/>
              </a:rPr>
              <a:t>;</a:t>
            </a:r>
          </a:p>
          <a:p>
            <a:pPr marL="342900" indent="-342900" algn="just">
              <a:buFont typeface="Wingdings" panose="05000000000000000000" pitchFamily="2" charset="2"/>
              <a:buChar char="ü"/>
            </a:pPr>
            <a:endParaRPr lang="ru-RU" sz="2400"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ü"/>
            </a:pPr>
            <a:r>
              <a:rPr lang="ru-RU" sz="2400" dirty="0" smtClean="0">
                <a:solidFill>
                  <a:srgbClr val="002060"/>
                </a:solidFill>
                <a:latin typeface="Times New Roman" panose="02020603050405020304" pitchFamily="18" charset="0"/>
                <a:cs typeface="Times New Roman" panose="02020603050405020304" pitchFamily="18" charset="0"/>
              </a:rPr>
              <a:t> </a:t>
            </a:r>
            <a:r>
              <a:rPr lang="ru-RU" sz="2400" dirty="0">
                <a:solidFill>
                  <a:srgbClr val="002060"/>
                </a:solidFill>
                <a:latin typeface="Times New Roman" panose="02020603050405020304" pitchFamily="18" charset="0"/>
                <a:cs typeface="Times New Roman" panose="02020603050405020304" pitchFamily="18" charset="0"/>
              </a:rPr>
              <a:t>принятие решения о назначении временной администрации, о приостановлении и об ограничении полномочий исполнительного органа страховой организации в случаях и в порядке, которые установлены Федеральным законом «О несостоятельности (банкротстве)».</a:t>
            </a: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160233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4" name="Овал 3"/>
          <p:cNvSpPr/>
          <p:nvPr/>
        </p:nvSpPr>
        <p:spPr>
          <a:xfrm>
            <a:off x="1979712" y="188640"/>
            <a:ext cx="496855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smtClean="0">
                <a:latin typeface="Times New Roman" panose="02020603050405020304" pitchFamily="18" charset="0"/>
                <a:cs typeface="Times New Roman" panose="02020603050405020304" pitchFamily="18" charset="0"/>
              </a:rPr>
              <a:t>Формы страхования</a:t>
            </a:r>
            <a:endParaRPr lang="ru-RU" sz="28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539552" y="1310130"/>
            <a:ext cx="3384376" cy="74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Обязательное страхование </a:t>
            </a:r>
            <a:endParaRPr lang="ru-RU" sz="2400"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256076" y="1310129"/>
            <a:ext cx="3384376" cy="740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latin typeface="Times New Roman" panose="02020603050405020304" pitchFamily="18" charset="0"/>
                <a:cs typeface="Times New Roman" panose="02020603050405020304" pitchFamily="18" charset="0"/>
              </a:rPr>
              <a:t> Добровольное  страхование</a:t>
            </a:r>
            <a:endParaRPr lang="ru-RU" sz="24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79512" y="2274838"/>
            <a:ext cx="4572000" cy="4247317"/>
          </a:xfrm>
          <a:prstGeom prst="rect">
            <a:avLst/>
          </a:prstGeom>
        </p:spPr>
        <p:style>
          <a:lnRef idx="1">
            <a:schemeClr val="accent4"/>
          </a:lnRef>
          <a:fillRef idx="3">
            <a:schemeClr val="accent4"/>
          </a:fillRef>
          <a:effectRef idx="2">
            <a:schemeClr val="accent4"/>
          </a:effectRef>
          <a:fontRef idx="minor">
            <a:schemeClr val="lt1"/>
          </a:fontRef>
        </p:style>
        <p:txBody>
          <a:bodyPr>
            <a:spAutoFit/>
          </a:bodyPr>
          <a:lstStyle/>
          <a:p>
            <a:pPr indent="450215" algn="just">
              <a:spcAft>
                <a:spcPts val="0"/>
              </a:spcAft>
            </a:pPr>
            <a:r>
              <a:rPr lang="ru-RU" dirty="0" smtClean="0">
                <a:solidFill>
                  <a:srgbClr val="000000"/>
                </a:solidFill>
                <a:latin typeface="Times New Roman"/>
                <a:ea typeface="Times New Roman"/>
              </a:rPr>
              <a:t>форма </a:t>
            </a:r>
            <a:r>
              <a:rPr lang="ru-RU" dirty="0">
                <a:solidFill>
                  <a:srgbClr val="000000"/>
                </a:solidFill>
                <a:latin typeface="Times New Roman"/>
                <a:ea typeface="Times New Roman"/>
              </a:rPr>
              <a:t>страхования </a:t>
            </a:r>
            <a:r>
              <a:rPr lang="ru-RU" dirty="0" smtClean="0">
                <a:solidFill>
                  <a:srgbClr val="000000"/>
                </a:solidFill>
                <a:latin typeface="Times New Roman"/>
                <a:ea typeface="Times New Roman"/>
              </a:rPr>
              <a:t> обязывающая </a:t>
            </a:r>
            <a:r>
              <a:rPr lang="ru-RU" dirty="0">
                <a:solidFill>
                  <a:srgbClr val="000000"/>
                </a:solidFill>
                <a:latin typeface="Times New Roman"/>
                <a:ea typeface="Times New Roman"/>
              </a:rPr>
              <a:t>заключать страховой договор на уровне </a:t>
            </a:r>
            <a:r>
              <a:rPr lang="ru-RU" dirty="0" smtClean="0">
                <a:solidFill>
                  <a:srgbClr val="000000"/>
                </a:solidFill>
                <a:latin typeface="Times New Roman"/>
                <a:ea typeface="Times New Roman"/>
              </a:rPr>
              <a:t>закона. </a:t>
            </a:r>
            <a:r>
              <a:rPr lang="ru-RU" dirty="0">
                <a:solidFill>
                  <a:srgbClr val="000000"/>
                </a:solidFill>
                <a:latin typeface="Times New Roman"/>
                <a:ea typeface="Times New Roman"/>
              </a:rPr>
              <a:t>Т.е. государство обязывает физических или юридических лиц заключить договор обязательного страхования с компанией «страховщиком». Такое страхование распространяется на случаи когда затронуты интересы конкретного лица и общественные интересы. При этом в различных случаях установленных законом оплата страховой премии в данной форме страхования может осуществляться как за счет государственного бюджета так и за счет средств страхователя.</a:t>
            </a:r>
            <a:endParaRPr lang="ru-RU" sz="1600" dirty="0">
              <a:effectLst/>
              <a:latin typeface="Times New Roman"/>
              <a:ea typeface="Times New Roman"/>
            </a:endParaRPr>
          </a:p>
        </p:txBody>
      </p:sp>
      <p:sp>
        <p:nvSpPr>
          <p:cNvPr id="9" name="Прямоугольник 8"/>
          <p:cNvSpPr/>
          <p:nvPr/>
        </p:nvSpPr>
        <p:spPr>
          <a:xfrm>
            <a:off x="4932040" y="2274838"/>
            <a:ext cx="4032448" cy="2585323"/>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indent="450215" algn="just">
              <a:spcAft>
                <a:spcPts val="0"/>
              </a:spcAft>
            </a:pPr>
            <a:r>
              <a:rPr lang="ru-RU" dirty="0" smtClean="0">
                <a:solidFill>
                  <a:srgbClr val="000000"/>
                </a:solidFill>
                <a:latin typeface="Times New Roman"/>
                <a:ea typeface="Times New Roman"/>
              </a:rPr>
              <a:t>форма </a:t>
            </a:r>
            <a:r>
              <a:rPr lang="ru-RU" dirty="0">
                <a:solidFill>
                  <a:srgbClr val="000000"/>
                </a:solidFill>
                <a:latin typeface="Times New Roman"/>
                <a:ea typeface="Times New Roman"/>
              </a:rPr>
              <a:t>страхования основанная на добровольном выборе. Страхователь сам выбирает будет ли он заключать договор страхования со «страховщиком», что он будет страховать, на какой срок и в какой компании. Страховая премия уплачивается только из собственных средств страхователя.</a:t>
            </a:r>
            <a:endParaRPr lang="ru-RU" sz="1600" dirty="0">
              <a:effectLst/>
              <a:latin typeface="Times New Roman"/>
              <a:ea typeface="Times New Roman"/>
            </a:endParaRPr>
          </a:p>
        </p:txBody>
      </p:sp>
      <p:cxnSp>
        <p:nvCxnSpPr>
          <p:cNvPr id="11" name="Прямая соединительная линия 10"/>
          <p:cNvCxnSpPr/>
          <p:nvPr/>
        </p:nvCxnSpPr>
        <p:spPr>
          <a:xfrm>
            <a:off x="2051720" y="1052736"/>
            <a:ext cx="504056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Прямая соединительная линия 16"/>
          <p:cNvCxnSpPr>
            <a:stCxn id="4" idx="4"/>
          </p:cNvCxnSpPr>
          <p:nvPr/>
        </p:nvCxnSpPr>
        <p:spPr>
          <a:xfrm>
            <a:off x="4463988" y="908720"/>
            <a:ext cx="0" cy="144016"/>
          </a:xfrm>
          <a:prstGeom prst="line">
            <a:avLst/>
          </a:prstGeom>
        </p:spPr>
        <p:style>
          <a:lnRef idx="3">
            <a:schemeClr val="accent1"/>
          </a:lnRef>
          <a:fillRef idx="0">
            <a:schemeClr val="accent1"/>
          </a:fillRef>
          <a:effectRef idx="2">
            <a:schemeClr val="accent1"/>
          </a:effectRef>
          <a:fontRef idx="minor">
            <a:schemeClr val="tx1"/>
          </a:fontRef>
        </p:style>
      </p:cxnSp>
      <p:cxnSp>
        <p:nvCxnSpPr>
          <p:cNvPr id="19" name="Прямая со стрелкой 18"/>
          <p:cNvCxnSpPr/>
          <p:nvPr/>
        </p:nvCxnSpPr>
        <p:spPr>
          <a:xfrm>
            <a:off x="2051720" y="1052736"/>
            <a:ext cx="0" cy="25739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Прямая со стрелкой 20"/>
          <p:cNvCxnSpPr/>
          <p:nvPr/>
        </p:nvCxnSpPr>
        <p:spPr>
          <a:xfrm>
            <a:off x="7092280" y="1052736"/>
            <a:ext cx="0" cy="257394"/>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7741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graphicFrame>
        <p:nvGraphicFramePr>
          <p:cNvPr id="5" name="Схема 4"/>
          <p:cNvGraphicFramePr/>
          <p:nvPr>
            <p:extLst>
              <p:ext uri="{D42A27DB-BD31-4B8C-83A1-F6EECF244321}">
                <p14:modId xmlns:p14="http://schemas.microsoft.com/office/powerpoint/2010/main" val="3589838189"/>
              </p:ext>
            </p:extLst>
          </p:nvPr>
        </p:nvGraphicFramePr>
        <p:xfrm>
          <a:off x="395536" y="476672"/>
          <a:ext cx="8352928"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Прямоугольник 5"/>
          <p:cNvSpPr/>
          <p:nvPr/>
        </p:nvSpPr>
        <p:spPr>
          <a:xfrm>
            <a:off x="3178518" y="4077072"/>
            <a:ext cx="475252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latin typeface="Times New Roman" panose="02020603050405020304" pitchFamily="18" charset="0"/>
                <a:cs typeface="Times New Roman" panose="02020603050405020304" pitchFamily="18" charset="0"/>
              </a:rPr>
              <a:t>Страхование профессиональной ответственности для некоторых специалистов</a:t>
            </a:r>
          </a:p>
        </p:txBody>
      </p:sp>
      <p:sp>
        <p:nvSpPr>
          <p:cNvPr id="7" name="Прямоугольник 6"/>
          <p:cNvSpPr/>
          <p:nvPr/>
        </p:nvSpPr>
        <p:spPr>
          <a:xfrm>
            <a:off x="3178518" y="5373216"/>
            <a:ext cx="475252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Страхование пассажиров</a:t>
            </a:r>
          </a:p>
        </p:txBody>
      </p:sp>
      <p:cxnSp>
        <p:nvCxnSpPr>
          <p:cNvPr id="9" name="Прямая соединительная линия 8"/>
          <p:cNvCxnSpPr/>
          <p:nvPr/>
        </p:nvCxnSpPr>
        <p:spPr>
          <a:xfrm>
            <a:off x="2771800" y="3429000"/>
            <a:ext cx="0" cy="21602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a:endCxn id="6" idx="1"/>
          </p:cNvCxnSpPr>
          <p:nvPr/>
        </p:nvCxnSpPr>
        <p:spPr>
          <a:xfrm>
            <a:off x="2771800" y="4617132"/>
            <a:ext cx="406718" cy="360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2771800" y="5589240"/>
            <a:ext cx="406718"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Рисунок 9"/>
          <p:cNvPicPr>
            <a:picLocks noChangeAspect="1"/>
          </p:cNvPicPr>
          <p:nvPr/>
        </p:nvPicPr>
        <p:blipFill>
          <a:blip r:embed="rId8"/>
          <a:stretch>
            <a:fillRect/>
          </a:stretch>
        </p:blipFill>
        <p:spPr>
          <a:xfrm>
            <a:off x="-30879" y="97247"/>
            <a:ext cx="9205758" cy="6663506"/>
          </a:xfrm>
          <a:prstGeom prst="rect">
            <a:avLst/>
          </a:prstGeom>
        </p:spPr>
      </p:pic>
    </p:spTree>
    <p:extLst>
      <p:ext uri="{BB962C8B-B14F-4D97-AF65-F5344CB8AC3E}">
        <p14:creationId xmlns:p14="http://schemas.microsoft.com/office/powerpoint/2010/main" val="185958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graphicFrame>
        <p:nvGraphicFramePr>
          <p:cNvPr id="5" name="Схема 4"/>
          <p:cNvGraphicFramePr/>
          <p:nvPr>
            <p:extLst>
              <p:ext uri="{D42A27DB-BD31-4B8C-83A1-F6EECF244321}">
                <p14:modId xmlns:p14="http://schemas.microsoft.com/office/powerpoint/2010/main" val="3438530274"/>
              </p:ext>
            </p:extLst>
          </p:nvPr>
        </p:nvGraphicFramePr>
        <p:xfrm>
          <a:off x="395536" y="476672"/>
          <a:ext cx="835292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Прямоугольник 1"/>
          <p:cNvSpPr/>
          <p:nvPr/>
        </p:nvSpPr>
        <p:spPr>
          <a:xfrm>
            <a:off x="3104486" y="3366298"/>
            <a:ext cx="4923897"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Страхование имущества</a:t>
            </a:r>
          </a:p>
        </p:txBody>
      </p:sp>
      <p:sp>
        <p:nvSpPr>
          <p:cNvPr id="6" name="Прямоугольник 5"/>
          <p:cNvSpPr/>
          <p:nvPr/>
        </p:nvSpPr>
        <p:spPr>
          <a:xfrm>
            <a:off x="3131839" y="4365104"/>
            <a:ext cx="4896543"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a:t>Добровольное страхование ответственности</a:t>
            </a:r>
          </a:p>
        </p:txBody>
      </p:sp>
      <p:sp>
        <p:nvSpPr>
          <p:cNvPr id="7" name="Прямоугольник 6"/>
          <p:cNvSpPr/>
          <p:nvPr/>
        </p:nvSpPr>
        <p:spPr>
          <a:xfrm>
            <a:off x="3131840" y="5445224"/>
            <a:ext cx="489654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Страхование </a:t>
            </a:r>
            <a:r>
              <a:rPr lang="ru-RU" sz="2400" dirty="0"/>
              <a:t>грузов и т</a:t>
            </a:r>
            <a:r>
              <a:rPr lang="ru-RU" sz="2400" dirty="0" smtClean="0"/>
              <a:t>. д.</a:t>
            </a:r>
            <a:endParaRPr lang="ru-RU" sz="2400" dirty="0"/>
          </a:p>
        </p:txBody>
      </p:sp>
      <p:cxnSp>
        <p:nvCxnSpPr>
          <p:cNvPr id="9" name="Прямая соединительная линия 8"/>
          <p:cNvCxnSpPr/>
          <p:nvPr/>
        </p:nvCxnSpPr>
        <p:spPr>
          <a:xfrm>
            <a:off x="2627784" y="3366298"/>
            <a:ext cx="0" cy="2474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2627784" y="3798346"/>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endCxn id="6" idx="1"/>
          </p:cNvCxnSpPr>
          <p:nvPr/>
        </p:nvCxnSpPr>
        <p:spPr>
          <a:xfrm>
            <a:off x="2627784" y="4797152"/>
            <a:ext cx="5040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2627784" y="5841268"/>
            <a:ext cx="476702" cy="0"/>
          </a:xfrm>
          <a:prstGeom prst="line">
            <a:avLst/>
          </a:prstGeom>
        </p:spPr>
        <p:style>
          <a:lnRef idx="1">
            <a:schemeClr val="accent1"/>
          </a:lnRef>
          <a:fillRef idx="0">
            <a:schemeClr val="accent1"/>
          </a:fillRef>
          <a:effectRef idx="0">
            <a:schemeClr val="accent1"/>
          </a:effectRef>
          <a:fontRef idx="minor">
            <a:schemeClr val="tx1"/>
          </a:fontRef>
        </p:style>
      </p:cxnSp>
      <p:pic>
        <p:nvPicPr>
          <p:cNvPr id="4" name="Рисунок 3"/>
          <p:cNvPicPr>
            <a:picLocks noChangeAspect="1"/>
          </p:cNvPicPr>
          <p:nvPr/>
        </p:nvPicPr>
        <p:blipFill>
          <a:blip r:embed="rId8"/>
          <a:stretch>
            <a:fillRect/>
          </a:stretch>
        </p:blipFill>
        <p:spPr>
          <a:xfrm>
            <a:off x="-30879" y="97247"/>
            <a:ext cx="9205758" cy="6663506"/>
          </a:xfrm>
          <a:prstGeom prst="rect">
            <a:avLst/>
          </a:prstGeom>
        </p:spPr>
      </p:pic>
    </p:spTree>
    <p:extLst>
      <p:ext uri="{BB962C8B-B14F-4D97-AF65-F5344CB8AC3E}">
        <p14:creationId xmlns:p14="http://schemas.microsoft.com/office/powerpoint/2010/main" val="30288187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30879" y="-297"/>
            <a:ext cx="9205758" cy="6858594"/>
          </a:xfrm>
          <a:prstGeom prst="rect">
            <a:avLst/>
          </a:prstGeom>
        </p:spPr>
      </p:pic>
      <p:sp>
        <p:nvSpPr>
          <p:cNvPr id="3" name="Прямоугольник 2"/>
          <p:cNvSpPr/>
          <p:nvPr/>
        </p:nvSpPr>
        <p:spPr>
          <a:xfrm>
            <a:off x="172375" y="22385"/>
            <a:ext cx="8712968" cy="6863417"/>
          </a:xfrm>
          <a:prstGeom prst="rect">
            <a:avLst/>
          </a:prstGeom>
        </p:spPr>
        <p:txBody>
          <a:bodyPr wrap="square">
            <a:spAutoFit/>
          </a:bodyPr>
          <a:lstStyle/>
          <a:p>
            <a:pPr algn="just"/>
            <a:r>
              <a:rPr lang="ru-RU" sz="2200" b="1" dirty="0">
                <a:solidFill>
                  <a:srgbClr val="002060"/>
                </a:solidFill>
                <a:latin typeface="Times New Roman" panose="02020603050405020304" pitchFamily="18" charset="0"/>
                <a:cs typeface="Times New Roman" panose="02020603050405020304" pitchFamily="18" charset="0"/>
              </a:rPr>
              <a:t>Страхователь </a:t>
            </a:r>
            <a:r>
              <a:rPr lang="ru-RU" sz="2200" dirty="0">
                <a:solidFill>
                  <a:srgbClr val="002060"/>
                </a:solidFill>
                <a:latin typeface="Times New Roman" panose="02020603050405020304" pitchFamily="18" charset="0"/>
                <a:cs typeface="Times New Roman" panose="02020603050405020304" pitchFamily="18" charset="0"/>
              </a:rPr>
              <a:t>– физическое или юридическое лицо, которое уплачивает денежные (страховые) взносы и имеет право по закону или на основе договора получить денежную сумму при наступлении страхового случая.</a:t>
            </a:r>
          </a:p>
          <a:p>
            <a:pPr algn="just"/>
            <a:r>
              <a:rPr lang="ru-RU" sz="2200" b="1" dirty="0">
                <a:solidFill>
                  <a:srgbClr val="002060"/>
                </a:solidFill>
                <a:latin typeface="Times New Roman" panose="02020603050405020304" pitchFamily="18" charset="0"/>
                <a:cs typeface="Times New Roman" panose="02020603050405020304" pitchFamily="18" charset="0"/>
              </a:rPr>
              <a:t>Страховщик </a:t>
            </a:r>
            <a:r>
              <a:rPr lang="ru-RU" sz="2200" dirty="0">
                <a:solidFill>
                  <a:srgbClr val="002060"/>
                </a:solidFill>
                <a:latin typeface="Times New Roman" panose="02020603050405020304" pitchFamily="18" charset="0"/>
                <a:cs typeface="Times New Roman" panose="02020603050405020304" pitchFamily="18" charset="0"/>
              </a:rPr>
              <a:t>– организация (юридическое лицо), которая проводит страхование и принимает на себя обязательство возместить ущерб или выплатить страховую сумму; занимается вопросами создания и расходования страхового фонда.</a:t>
            </a:r>
          </a:p>
          <a:p>
            <a:pPr algn="just"/>
            <a:r>
              <a:rPr lang="ru-RU" sz="2200" b="1" dirty="0">
                <a:solidFill>
                  <a:srgbClr val="002060"/>
                </a:solidFill>
                <a:latin typeface="Times New Roman" panose="02020603050405020304" pitchFamily="18" charset="0"/>
                <a:cs typeface="Times New Roman" panose="02020603050405020304" pitchFamily="18" charset="0"/>
              </a:rPr>
              <a:t>Страховая сумма </a:t>
            </a:r>
            <a:r>
              <a:rPr lang="ru-RU" sz="2200" dirty="0">
                <a:solidFill>
                  <a:srgbClr val="002060"/>
                </a:solidFill>
                <a:latin typeface="Times New Roman" panose="02020603050405020304" pitchFamily="18" charset="0"/>
                <a:cs typeface="Times New Roman" panose="02020603050405020304" pitchFamily="18" charset="0"/>
              </a:rPr>
              <a:t>– определенная договором страхования или установленная законом денежная сумма, на которую застрахованы материальные ценности, жизнь, здоровье, трудоспособность, т. е. это объем страховой ответственности, которую принимает на себя страховщик.</a:t>
            </a:r>
          </a:p>
          <a:p>
            <a:pPr algn="just"/>
            <a:r>
              <a:rPr lang="ru-RU" sz="2200" b="1" dirty="0">
                <a:solidFill>
                  <a:srgbClr val="002060"/>
                </a:solidFill>
                <a:latin typeface="Times New Roman" panose="02020603050405020304" pitchFamily="18" charset="0"/>
                <a:cs typeface="Times New Roman" panose="02020603050405020304" pitchFamily="18" charset="0"/>
              </a:rPr>
              <a:t>Страховое возмещение </a:t>
            </a:r>
            <a:r>
              <a:rPr lang="ru-RU" sz="2200" dirty="0">
                <a:solidFill>
                  <a:srgbClr val="002060"/>
                </a:solidFill>
                <a:latin typeface="Times New Roman" panose="02020603050405020304" pitchFamily="18" charset="0"/>
                <a:cs typeface="Times New Roman" panose="02020603050405020304" pitchFamily="18" charset="0"/>
              </a:rPr>
              <a:t>– сумма выплаты в покрытие ущерба при имущественном страховании и страховании гражданской ответственности страхователя за материальный ущерб перед третьими лицами.</a:t>
            </a:r>
          </a:p>
          <a:p>
            <a:pPr algn="just"/>
            <a:r>
              <a:rPr lang="ru-RU" sz="2200" b="1" dirty="0">
                <a:solidFill>
                  <a:srgbClr val="002060"/>
                </a:solidFill>
                <a:latin typeface="Times New Roman" panose="02020603050405020304" pitchFamily="18" charset="0"/>
                <a:cs typeface="Times New Roman" panose="02020603050405020304" pitchFamily="18" charset="0"/>
              </a:rPr>
              <a:t>Страховой взнос </a:t>
            </a:r>
            <a:r>
              <a:rPr lang="ru-RU" sz="2200" dirty="0">
                <a:solidFill>
                  <a:srgbClr val="002060"/>
                </a:solidFill>
                <a:latin typeface="Times New Roman" panose="02020603050405020304" pitchFamily="18" charset="0"/>
                <a:cs typeface="Times New Roman" panose="02020603050405020304" pitchFamily="18" charset="0"/>
              </a:rPr>
              <a:t>– плата страхователя за страхование, которую он обязан внести страховщику в соответствии с договором страхования или законом.</a:t>
            </a:r>
            <a:endParaRPr lang="ru-RU" sz="2200" b="0" i="0" dirty="0">
              <a:solidFill>
                <a:srgbClr val="00206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8267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30879" y="-297"/>
            <a:ext cx="9205758" cy="6858594"/>
          </a:xfrm>
          <a:prstGeom prst="rect">
            <a:avLst/>
          </a:prstGeom>
        </p:spPr>
      </p:pic>
      <p:sp>
        <p:nvSpPr>
          <p:cNvPr id="2" name="Прямоугольник 1"/>
          <p:cNvSpPr/>
          <p:nvPr/>
        </p:nvSpPr>
        <p:spPr>
          <a:xfrm>
            <a:off x="507469" y="1844824"/>
            <a:ext cx="8388130" cy="2428357"/>
          </a:xfrm>
          <a:prstGeom prst="rect">
            <a:avLst/>
          </a:prstGeom>
        </p:spPr>
        <p:txBody>
          <a:bodyPr wrap="none">
            <a:spAutoFit/>
          </a:bodyPr>
          <a:lstStyle/>
          <a:p>
            <a:pPr marL="450215" algn="ctr">
              <a:lnSpc>
                <a:spcPct val="115000"/>
              </a:lnSpc>
              <a:spcAft>
                <a:spcPts val="0"/>
              </a:spcAft>
              <a:tabLst>
                <a:tab pos="630555" algn="l"/>
              </a:tabLst>
            </a:pPr>
            <a:r>
              <a:rPr lang="ru-RU" sz="4400" b="1" dirty="0">
                <a:solidFill>
                  <a:srgbClr val="002060"/>
                </a:solidFill>
                <a:latin typeface="Times New Roman" panose="02020603050405020304" pitchFamily="18" charset="0"/>
                <a:ea typeface="Calibri"/>
                <a:cs typeface="Times New Roman" panose="02020603050405020304" pitchFamily="18" charset="0"/>
              </a:rPr>
              <a:t>2. Понятие страхового права,  </a:t>
            </a:r>
            <a:endParaRPr lang="ru-RU" sz="4400" b="1" dirty="0" smtClean="0">
              <a:solidFill>
                <a:srgbClr val="002060"/>
              </a:solidFill>
              <a:latin typeface="Times New Roman" panose="02020603050405020304" pitchFamily="18" charset="0"/>
              <a:ea typeface="Calibri"/>
              <a:cs typeface="Times New Roman" panose="02020603050405020304" pitchFamily="18" charset="0"/>
            </a:endParaRPr>
          </a:p>
          <a:p>
            <a:pPr marL="450215" algn="ctr">
              <a:lnSpc>
                <a:spcPct val="115000"/>
              </a:lnSpc>
              <a:spcAft>
                <a:spcPts val="0"/>
              </a:spcAft>
              <a:tabLst>
                <a:tab pos="630555" algn="l"/>
              </a:tabLst>
            </a:pPr>
            <a:r>
              <a:rPr lang="ru-RU" sz="4400" b="1" dirty="0" smtClean="0">
                <a:solidFill>
                  <a:srgbClr val="002060"/>
                </a:solidFill>
                <a:latin typeface="Times New Roman" panose="02020603050405020304" pitchFamily="18" charset="0"/>
                <a:ea typeface="Calibri"/>
                <a:cs typeface="Times New Roman" panose="02020603050405020304" pitchFamily="18" charset="0"/>
              </a:rPr>
              <a:t>его  </a:t>
            </a:r>
            <a:r>
              <a:rPr lang="ru-RU" sz="4400" b="1" dirty="0">
                <a:solidFill>
                  <a:srgbClr val="002060"/>
                </a:solidFill>
                <a:latin typeface="Times New Roman" panose="02020603050405020304" pitchFamily="18" charset="0"/>
                <a:ea typeface="Calibri"/>
                <a:cs typeface="Times New Roman" panose="02020603050405020304" pitchFamily="18" charset="0"/>
              </a:rPr>
              <a:t>место  в  системе   </a:t>
            </a:r>
            <a:endParaRPr lang="ru-RU" sz="4400" b="1" dirty="0" smtClean="0">
              <a:solidFill>
                <a:srgbClr val="002060"/>
              </a:solidFill>
              <a:latin typeface="Times New Roman" panose="02020603050405020304" pitchFamily="18" charset="0"/>
              <a:ea typeface="Calibri"/>
              <a:cs typeface="Times New Roman" panose="02020603050405020304" pitchFamily="18" charset="0"/>
            </a:endParaRPr>
          </a:p>
          <a:p>
            <a:pPr marL="450215" algn="ctr">
              <a:lnSpc>
                <a:spcPct val="115000"/>
              </a:lnSpc>
              <a:spcAft>
                <a:spcPts val="0"/>
              </a:spcAft>
              <a:tabLst>
                <a:tab pos="630555" algn="l"/>
              </a:tabLst>
            </a:pPr>
            <a:r>
              <a:rPr lang="ru-RU" sz="4400" b="1" dirty="0" smtClean="0">
                <a:solidFill>
                  <a:srgbClr val="002060"/>
                </a:solidFill>
                <a:latin typeface="Times New Roman" panose="02020603050405020304" pitchFamily="18" charset="0"/>
                <a:ea typeface="Calibri"/>
                <a:cs typeface="Times New Roman" panose="02020603050405020304" pitchFamily="18" charset="0"/>
              </a:rPr>
              <a:t>российского права</a:t>
            </a:r>
            <a:endParaRPr lang="ru-RU" sz="3600" b="1" dirty="0">
              <a:solidFill>
                <a:srgbClr val="002060"/>
              </a:solidFill>
              <a:effectLst/>
              <a:latin typeface="Times New Roman" panose="02020603050405020304" pitchFamily="18" charset="0"/>
              <a:ea typeface="Calibri"/>
              <a:cs typeface="Times New Roman" panose="02020603050405020304" pitchFamily="18" charset="0"/>
            </a:endParaRPr>
          </a:p>
        </p:txBody>
      </p:sp>
      <p:pic>
        <p:nvPicPr>
          <p:cNvPr id="4" name="Рисунок 3"/>
          <p:cNvPicPr>
            <a:picLocks noChangeAspect="1"/>
          </p:cNvPicPr>
          <p:nvPr/>
        </p:nvPicPr>
        <p:blipFill>
          <a:blip r:embed="rId3"/>
          <a:stretch>
            <a:fillRect/>
          </a:stretch>
        </p:blipFill>
        <p:spPr>
          <a:xfrm>
            <a:off x="-30879" y="97247"/>
            <a:ext cx="9205758" cy="6663506"/>
          </a:xfrm>
          <a:prstGeom prst="rect">
            <a:avLst/>
          </a:prstGeom>
        </p:spPr>
      </p:pic>
    </p:spTree>
    <p:extLst>
      <p:ext uri="{BB962C8B-B14F-4D97-AF65-F5344CB8AC3E}">
        <p14:creationId xmlns:p14="http://schemas.microsoft.com/office/powerpoint/2010/main" val="746320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1860</TotalTime>
  <Words>1991</Words>
  <Application>Microsoft Office PowerPoint</Application>
  <PresentationFormat>Экран (4:3)</PresentationFormat>
  <Paragraphs>131</Paragraphs>
  <Slides>44</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44</vt:i4>
      </vt:variant>
    </vt:vector>
  </HeadingPairs>
  <TitlesOfParts>
    <vt:vector size="51" baseType="lpstr">
      <vt:lpstr>Calibri</vt:lpstr>
      <vt:lpstr>Georgia</vt:lpstr>
      <vt:lpstr>Times New Roman</vt:lpstr>
      <vt:lpstr>TimesNewRomanPS-BoldMT</vt:lpstr>
      <vt:lpstr>Trebuchet MS</vt:lpstr>
      <vt:lpstr>Wingdings</vt: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Раиса</dc:creator>
  <cp:lastModifiedBy>ASUS</cp:lastModifiedBy>
  <cp:revision>64</cp:revision>
  <dcterms:created xsi:type="dcterms:W3CDTF">2020-10-01T11:08:41Z</dcterms:created>
  <dcterms:modified xsi:type="dcterms:W3CDTF">2022-11-02T19:52:05Z</dcterms:modified>
</cp:coreProperties>
</file>